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8" r:id="rId3"/>
    <p:sldId id="259" r:id="rId4"/>
    <p:sldId id="260" r:id="rId5"/>
    <p:sldId id="261" r:id="rId6"/>
    <p:sldId id="262" r:id="rId7"/>
    <p:sldId id="272" r:id="rId8"/>
    <p:sldId id="263" r:id="rId9"/>
    <p:sldId id="273" r:id="rId10"/>
    <p:sldId id="264" r:id="rId11"/>
    <p:sldId id="269" r:id="rId12"/>
    <p:sldId id="265" r:id="rId13"/>
    <p:sldId id="266" r:id="rId14"/>
    <p:sldId id="268" r:id="rId15"/>
    <p:sldId id="270"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ktaria Adaktilou" initials="N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5165" autoAdjust="0"/>
  </p:normalViewPr>
  <p:slideViewPr>
    <p:cSldViewPr snapToGrid="0">
      <p:cViewPr varScale="1">
        <p:scale>
          <a:sx n="57" d="100"/>
          <a:sy n="57" d="100"/>
        </p:scale>
        <p:origin x="149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1143000" y="685800"/>
            <a:ext cx="4572000" cy="3429000"/>
          </a:xfrm>
          <a:prstGeom prst="rect">
            <a:avLst/>
          </a:prstGeom>
        </p:spPr>
        <p:txBody>
          <a:bodyPr/>
          <a:lstStyle/>
          <a:p>
            <a:endParaRPr/>
          </a:p>
        </p:txBody>
      </p:sp>
      <p:sp>
        <p:nvSpPr>
          <p:cNvPr id="200" name="Shape 20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3451304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292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1" name="Shape 101"/>
          <p:cNvSpPr>
            <a:spLocks noGrp="1"/>
          </p:cNvSpPr>
          <p:nvPr>
            <p:ph type="title"/>
          </p:nvPr>
        </p:nvSpPr>
        <p:spPr>
          <a:xfrm>
            <a:off x="1625600" y="1597025"/>
            <a:ext cx="9753600" cy="3395663"/>
          </a:xfrm>
          <a:prstGeom prst="rect">
            <a:avLst/>
          </a:prstGeom>
        </p:spPr>
        <p:txBody>
          <a:bodyPr lIns="45719" tIns="45719" rIns="45719" bIns="45719"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102" name="Shape 102"/>
          <p:cNvSpPr>
            <a:spLocks noGrp="1"/>
          </p:cNvSpPr>
          <p:nvPr>
            <p:ph type="body" sz="quarter" idx="1"/>
          </p:nvPr>
        </p:nvSpPr>
        <p:spPr>
          <a:xfrm>
            <a:off x="1625600" y="5122862"/>
            <a:ext cx="9753600" cy="2354263"/>
          </a:xfrm>
          <a:prstGeom prst="rect">
            <a:avLst/>
          </a:prstGeom>
        </p:spPr>
        <p:txBody>
          <a:bodyPr lIns="45719" tIns="45719" rIns="45719" bIns="45719" anchor="t"/>
          <a:lstStyle>
            <a:lvl1pPr marL="0" indent="0" algn="ctr" defTabSz="914400">
              <a:lnSpc>
                <a:spcPct val="90000"/>
              </a:lnSpc>
              <a:spcBef>
                <a:spcPts val="1000"/>
              </a:spcBef>
              <a:buSzTx/>
              <a:buNone/>
              <a:defRPr sz="2400">
                <a:latin typeface="Calibri"/>
                <a:ea typeface="Calibri"/>
                <a:cs typeface="Calibri"/>
                <a:sym typeface="Calibri"/>
              </a:defRPr>
            </a:lvl1pPr>
            <a:lvl2pPr marL="0" indent="457200" algn="ctr" defTabSz="914400">
              <a:lnSpc>
                <a:spcPct val="90000"/>
              </a:lnSpc>
              <a:spcBef>
                <a:spcPts val="1000"/>
              </a:spcBef>
              <a:buSzTx/>
              <a:buNone/>
              <a:defRPr sz="2400">
                <a:latin typeface="Calibri"/>
                <a:ea typeface="Calibri"/>
                <a:cs typeface="Calibri"/>
                <a:sym typeface="Calibri"/>
              </a:defRPr>
            </a:lvl2pPr>
            <a:lvl3pPr marL="0" indent="914400" algn="ctr" defTabSz="914400">
              <a:lnSpc>
                <a:spcPct val="90000"/>
              </a:lnSpc>
              <a:spcBef>
                <a:spcPts val="1000"/>
              </a:spcBef>
              <a:buSzTx/>
              <a:buNone/>
              <a:defRPr sz="2400">
                <a:latin typeface="Calibri"/>
                <a:ea typeface="Calibri"/>
                <a:cs typeface="Calibri"/>
                <a:sym typeface="Calibri"/>
              </a:defRPr>
            </a:lvl3pPr>
            <a:lvl4pPr marL="0" indent="1371600" algn="ctr" defTabSz="914400">
              <a:lnSpc>
                <a:spcPct val="90000"/>
              </a:lnSpc>
              <a:spcBef>
                <a:spcPts val="1000"/>
              </a:spcBef>
              <a:buSzTx/>
              <a:buNone/>
              <a:defRPr sz="2400">
                <a:latin typeface="Calibri"/>
                <a:ea typeface="Calibri"/>
                <a:cs typeface="Calibri"/>
                <a:sym typeface="Calibri"/>
              </a:defRPr>
            </a:lvl4pPr>
            <a:lvl5pPr marL="0" indent="1828800" algn="ctr" defTabSz="9144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Shape 110"/>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11" name="Shape 111"/>
          <p:cNvSpPr>
            <a:spLocks noGrp="1"/>
          </p:cNvSpPr>
          <p:nvPr>
            <p:ph type="body" idx="1"/>
          </p:nvPr>
        </p:nvSpPr>
        <p:spPr>
          <a:xfrm>
            <a:off x="893762" y="2597150"/>
            <a:ext cx="11217276"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9" name="Shape 119"/>
          <p:cNvSpPr>
            <a:spLocks noGrp="1"/>
          </p:cNvSpPr>
          <p:nvPr>
            <p:ph type="title"/>
          </p:nvPr>
        </p:nvSpPr>
        <p:spPr>
          <a:xfrm>
            <a:off x="887412" y="2432050"/>
            <a:ext cx="11217276" cy="4056063"/>
          </a:xfrm>
          <a:prstGeom prst="rect">
            <a:avLst/>
          </a:prstGeom>
        </p:spPr>
        <p:txBody>
          <a:bodyPr lIns="45719" tIns="45719" rIns="45719" bIns="45719" anchor="b"/>
          <a:lstStyle>
            <a:lvl1pPr algn="l" defTabSz="914400">
              <a:lnSpc>
                <a:spcPct val="90000"/>
              </a:lnSpc>
              <a:defRPr sz="6000">
                <a:latin typeface="Calibri Light"/>
                <a:ea typeface="Calibri Light"/>
                <a:cs typeface="Calibri Light"/>
                <a:sym typeface="Calibri Light"/>
              </a:defRPr>
            </a:lvl1pPr>
          </a:lstStyle>
          <a:p>
            <a:r>
              <a:t>Title Text</a:t>
            </a:r>
          </a:p>
        </p:txBody>
      </p:sp>
      <p:sp>
        <p:nvSpPr>
          <p:cNvPr id="120" name="Shape 120"/>
          <p:cNvSpPr>
            <a:spLocks noGrp="1"/>
          </p:cNvSpPr>
          <p:nvPr>
            <p:ph type="body" sz="quarter" idx="1"/>
          </p:nvPr>
        </p:nvSpPr>
        <p:spPr>
          <a:xfrm>
            <a:off x="887412" y="6527800"/>
            <a:ext cx="11217276" cy="2133600"/>
          </a:xfrm>
          <a:prstGeom prst="rect">
            <a:avLst/>
          </a:prstGeom>
        </p:spPr>
        <p:txBody>
          <a:bodyPr lIns="45719" tIns="45719" rIns="45719" bIns="45719" anchor="t"/>
          <a:lstStyle>
            <a:lvl1pPr marL="0" indent="0" defTabSz="914400">
              <a:lnSpc>
                <a:spcPct val="90000"/>
              </a:lnSpc>
              <a:spcBef>
                <a:spcPts val="1000"/>
              </a:spcBef>
              <a:buSzTx/>
              <a:buNone/>
              <a:defRPr sz="2400">
                <a:solidFill>
                  <a:srgbClr val="888888"/>
                </a:solidFill>
                <a:latin typeface="Calibri"/>
                <a:ea typeface="Calibri"/>
                <a:cs typeface="Calibri"/>
                <a:sym typeface="Calibri"/>
              </a:defRPr>
            </a:lvl1pPr>
            <a:lvl2pPr marL="0" indent="457200" defTabSz="914400">
              <a:lnSpc>
                <a:spcPct val="90000"/>
              </a:lnSpc>
              <a:spcBef>
                <a:spcPts val="1000"/>
              </a:spcBef>
              <a:buSzTx/>
              <a:buNone/>
              <a:defRPr sz="2400">
                <a:solidFill>
                  <a:srgbClr val="888888"/>
                </a:solidFill>
                <a:latin typeface="Calibri"/>
                <a:ea typeface="Calibri"/>
                <a:cs typeface="Calibri"/>
                <a:sym typeface="Calibri"/>
              </a:defRPr>
            </a:lvl2pPr>
            <a:lvl3pPr marL="0" indent="914400" defTabSz="914400">
              <a:lnSpc>
                <a:spcPct val="90000"/>
              </a:lnSpc>
              <a:spcBef>
                <a:spcPts val="1000"/>
              </a:spcBef>
              <a:buSzTx/>
              <a:buNone/>
              <a:defRPr sz="2400">
                <a:solidFill>
                  <a:srgbClr val="888888"/>
                </a:solidFill>
                <a:latin typeface="Calibri"/>
                <a:ea typeface="Calibri"/>
                <a:cs typeface="Calibri"/>
                <a:sym typeface="Calibri"/>
              </a:defRPr>
            </a:lvl3pPr>
            <a:lvl4pPr marL="0" indent="1371600" defTabSz="914400">
              <a:lnSpc>
                <a:spcPct val="90000"/>
              </a:lnSpc>
              <a:spcBef>
                <a:spcPts val="1000"/>
              </a:spcBef>
              <a:buSzTx/>
              <a:buNone/>
              <a:defRPr sz="2400">
                <a:solidFill>
                  <a:srgbClr val="888888"/>
                </a:solidFill>
                <a:latin typeface="Calibri"/>
                <a:ea typeface="Calibri"/>
                <a:cs typeface="Calibri"/>
                <a:sym typeface="Calibri"/>
              </a:defRPr>
            </a:lvl4pPr>
            <a:lvl5pPr marL="0" indent="1828800" defTabSz="914400">
              <a:lnSpc>
                <a:spcPct val="90000"/>
              </a:lnSpc>
              <a:spcBef>
                <a:spcPts val="1000"/>
              </a:spcBef>
              <a:buSz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8" name="Shape 128"/>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29" name="Shape 129"/>
          <p:cNvSpPr>
            <a:spLocks noGrp="1"/>
          </p:cNvSpPr>
          <p:nvPr>
            <p:ph type="body" sz="half" idx="1"/>
          </p:nvPr>
        </p:nvSpPr>
        <p:spPr>
          <a:xfrm>
            <a:off x="893762" y="2597150"/>
            <a:ext cx="5532439"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7" name="Shape 137"/>
          <p:cNvSpPr>
            <a:spLocks noGrp="1"/>
          </p:cNvSpPr>
          <p:nvPr>
            <p:ph type="title"/>
          </p:nvPr>
        </p:nvSpPr>
        <p:spPr>
          <a:xfrm>
            <a:off x="895350" y="519112"/>
            <a:ext cx="11217275"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38" name="Shape 138"/>
          <p:cNvSpPr>
            <a:spLocks noGrp="1"/>
          </p:cNvSpPr>
          <p:nvPr>
            <p:ph type="body" sz="quarter" idx="1"/>
          </p:nvPr>
        </p:nvSpPr>
        <p:spPr>
          <a:xfrm>
            <a:off x="895350" y="2390775"/>
            <a:ext cx="5502275" cy="1171575"/>
          </a:xfrm>
          <a:prstGeom prst="rect">
            <a:avLst/>
          </a:prstGeom>
        </p:spPr>
        <p:txBody>
          <a:bodyPr lIns="45719" tIns="45719" rIns="45719" bIns="45719" anchor="b"/>
          <a:lstStyle>
            <a:lvl1pPr marL="0" indent="0" defTabSz="914400">
              <a:lnSpc>
                <a:spcPct val="90000"/>
              </a:lnSpc>
              <a:spcBef>
                <a:spcPts val="1000"/>
              </a:spcBef>
              <a:buSzTx/>
              <a:buNone/>
              <a:defRPr sz="2400" b="1">
                <a:latin typeface="Calibri"/>
                <a:ea typeface="Calibri"/>
                <a:cs typeface="Calibri"/>
                <a:sym typeface="Calibri"/>
              </a:defRPr>
            </a:lvl1pPr>
            <a:lvl2pPr marL="0" indent="457200" defTabSz="914400">
              <a:lnSpc>
                <a:spcPct val="90000"/>
              </a:lnSpc>
              <a:spcBef>
                <a:spcPts val="1000"/>
              </a:spcBef>
              <a:buSzTx/>
              <a:buNone/>
              <a:defRPr sz="2400" b="1">
                <a:latin typeface="Calibri"/>
                <a:ea typeface="Calibri"/>
                <a:cs typeface="Calibri"/>
                <a:sym typeface="Calibri"/>
              </a:defRPr>
            </a:lvl2pPr>
            <a:lvl3pPr marL="0" indent="914400" defTabSz="914400">
              <a:lnSpc>
                <a:spcPct val="90000"/>
              </a:lnSpc>
              <a:spcBef>
                <a:spcPts val="1000"/>
              </a:spcBef>
              <a:buSzTx/>
              <a:buNone/>
              <a:defRPr sz="2400" b="1">
                <a:latin typeface="Calibri"/>
                <a:ea typeface="Calibri"/>
                <a:cs typeface="Calibri"/>
                <a:sym typeface="Calibri"/>
              </a:defRPr>
            </a:lvl3pPr>
            <a:lvl4pPr marL="0" indent="1371600" defTabSz="914400">
              <a:lnSpc>
                <a:spcPct val="90000"/>
              </a:lnSpc>
              <a:spcBef>
                <a:spcPts val="1000"/>
              </a:spcBef>
              <a:buSzTx/>
              <a:buNone/>
              <a:defRPr sz="2400" b="1">
                <a:latin typeface="Calibri"/>
                <a:ea typeface="Calibri"/>
                <a:cs typeface="Calibri"/>
                <a:sym typeface="Calibri"/>
              </a:defRPr>
            </a:lvl4pPr>
            <a:lvl5pPr marL="0" indent="1828800" defTabSz="9144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body" sz="quarter" idx="13"/>
          </p:nvPr>
        </p:nvSpPr>
        <p:spPr>
          <a:xfrm>
            <a:off x="6583363" y="2390775"/>
            <a:ext cx="5529263" cy="1171575"/>
          </a:xfrm>
          <a:prstGeom prst="rect">
            <a:avLst/>
          </a:prstGeom>
        </p:spPr>
        <p:txBody>
          <a:bodyPr lIns="45719" tIns="45719" rIns="45719" bIns="45719" anchor="b"/>
          <a:lstStyle/>
          <a:p>
            <a:pPr marL="0" indent="0" defTabSz="914400">
              <a:lnSpc>
                <a:spcPct val="90000"/>
              </a:lnSpc>
              <a:spcBef>
                <a:spcPts val="1000"/>
              </a:spcBef>
              <a:buSzTx/>
              <a:buNone/>
              <a:defRPr sz="2400" b="1">
                <a:latin typeface="Calibri"/>
                <a:ea typeface="Calibri"/>
                <a:cs typeface="Calibri"/>
                <a:sym typeface="Calibri"/>
              </a:defRPr>
            </a:pPr>
            <a:endParaRPr/>
          </a:p>
        </p:txBody>
      </p:sp>
      <p:sp>
        <p:nvSpPr>
          <p:cNvPr id="140" name="Shape 140"/>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7" name="Shape 147"/>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48" name="Shape 148"/>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5" name="Shape 155"/>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2" name="Shape 162"/>
          <p:cNvSpPr>
            <a:spLocks noGrp="1"/>
          </p:cNvSpPr>
          <p:nvPr>
            <p:ph type="title"/>
          </p:nvPr>
        </p:nvSpPr>
        <p:spPr>
          <a:xfrm>
            <a:off x="895350" y="650875"/>
            <a:ext cx="4194175"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63" name="Shape 163"/>
          <p:cNvSpPr>
            <a:spLocks noGrp="1"/>
          </p:cNvSpPr>
          <p:nvPr>
            <p:ph type="body" sz="half" idx="1"/>
          </p:nvPr>
        </p:nvSpPr>
        <p:spPr>
          <a:xfrm>
            <a:off x="5529262" y="1404937"/>
            <a:ext cx="6583363" cy="6931026"/>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3200">
                <a:latin typeface="Calibri"/>
                <a:ea typeface="Calibri"/>
                <a:cs typeface="Calibri"/>
                <a:sym typeface="Calibri"/>
              </a:defRPr>
            </a:lvl1pPr>
            <a:lvl2pPr marL="718457" indent="-261257" defTabSz="914400">
              <a:lnSpc>
                <a:spcPct val="90000"/>
              </a:lnSpc>
              <a:spcBef>
                <a:spcPts val="1000"/>
              </a:spcBef>
              <a:buSzPct val="100000"/>
              <a:buFont typeface="Arial"/>
              <a:defRPr sz="3200">
                <a:latin typeface="Calibri"/>
                <a:ea typeface="Calibri"/>
                <a:cs typeface="Calibri"/>
                <a:sym typeface="Calibri"/>
              </a:defRPr>
            </a:lvl2pPr>
            <a:lvl3pPr marL="1219200" indent="-304800" defTabSz="914400">
              <a:lnSpc>
                <a:spcPct val="90000"/>
              </a:lnSpc>
              <a:spcBef>
                <a:spcPts val="1000"/>
              </a:spcBef>
              <a:buSzPct val="100000"/>
              <a:buFont typeface="Arial"/>
              <a:defRPr sz="3200">
                <a:latin typeface="Calibri"/>
                <a:ea typeface="Calibri"/>
                <a:cs typeface="Calibri"/>
                <a:sym typeface="Calibri"/>
              </a:defRPr>
            </a:lvl3pPr>
            <a:lvl4pPr marL="1737360" indent="-365760" defTabSz="914400">
              <a:lnSpc>
                <a:spcPct val="90000"/>
              </a:lnSpc>
              <a:spcBef>
                <a:spcPts val="1000"/>
              </a:spcBef>
              <a:buSzPct val="100000"/>
              <a:buFont typeface="Arial"/>
              <a:defRPr sz="3200">
                <a:latin typeface="Calibri"/>
                <a:ea typeface="Calibri"/>
                <a:cs typeface="Calibri"/>
                <a:sym typeface="Calibri"/>
              </a:defRPr>
            </a:lvl4pPr>
            <a:lvl5pPr marL="2194560" indent="-365760" defTabSz="914400">
              <a:lnSpc>
                <a:spcPct val="90000"/>
              </a:lnSpc>
              <a:spcBef>
                <a:spcPts val="1000"/>
              </a:spcBef>
              <a:buSzPct val="100000"/>
              <a:buFont typeface="Arial"/>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body" sz="quarter" idx="13"/>
          </p:nvPr>
        </p:nvSpPr>
        <p:spPr>
          <a:xfrm>
            <a:off x="895350" y="2925763"/>
            <a:ext cx="4194175" cy="5421313"/>
          </a:xfrm>
          <a:prstGeom prst="rect">
            <a:avLst/>
          </a:prstGeom>
        </p:spPr>
        <p:txBody>
          <a:bodyPr lIns="45719" tIns="45719" rIns="45719" bIns="45719" anchor="t"/>
          <a:lstStyle/>
          <a:p>
            <a:pPr marL="0" indent="0" defTabSz="914400">
              <a:lnSpc>
                <a:spcPct val="90000"/>
              </a:lnSpc>
              <a:spcBef>
                <a:spcPts val="1000"/>
              </a:spcBef>
              <a:buSzTx/>
              <a:buNone/>
              <a:defRPr sz="1600">
                <a:latin typeface="Calibri"/>
                <a:ea typeface="Calibri"/>
                <a:cs typeface="Calibri"/>
                <a:sym typeface="Calibri"/>
              </a:defRPr>
            </a:pPr>
            <a:endParaRPr/>
          </a:p>
        </p:txBody>
      </p:sp>
      <p:sp>
        <p:nvSpPr>
          <p:cNvPr id="165" name="Shape 165"/>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2" name="Shape 172"/>
          <p:cNvSpPr>
            <a:spLocks noGrp="1"/>
          </p:cNvSpPr>
          <p:nvPr>
            <p:ph type="title"/>
          </p:nvPr>
        </p:nvSpPr>
        <p:spPr>
          <a:xfrm>
            <a:off x="895350" y="650875"/>
            <a:ext cx="4194175"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73" name="Shape 173"/>
          <p:cNvSpPr>
            <a:spLocks noGrp="1"/>
          </p:cNvSpPr>
          <p:nvPr>
            <p:ph type="pic" sz="half" idx="13"/>
          </p:nvPr>
        </p:nvSpPr>
        <p:spPr>
          <a:xfrm>
            <a:off x="5529262" y="1404937"/>
            <a:ext cx="6583363" cy="6931026"/>
          </a:xfrm>
          <a:prstGeom prst="rect">
            <a:avLst/>
          </a:prstGeom>
        </p:spPr>
        <p:txBody>
          <a:bodyPr lIns="91439" tIns="45719" rIns="91439" bIns="45719" anchor="t">
            <a:noAutofit/>
          </a:bodyPr>
          <a:lstStyle/>
          <a:p>
            <a:endParaRPr/>
          </a:p>
        </p:txBody>
      </p:sp>
      <p:sp>
        <p:nvSpPr>
          <p:cNvPr id="174" name="Shape 174"/>
          <p:cNvSpPr>
            <a:spLocks noGrp="1"/>
          </p:cNvSpPr>
          <p:nvPr>
            <p:ph type="body" sz="quarter" idx="1"/>
          </p:nvPr>
        </p:nvSpPr>
        <p:spPr>
          <a:xfrm>
            <a:off x="895350" y="2925763"/>
            <a:ext cx="4194175" cy="5421313"/>
          </a:xfrm>
          <a:prstGeom prst="rect">
            <a:avLst/>
          </a:prstGeom>
        </p:spPr>
        <p:txBody>
          <a:bodyPr lIns="45719" tIns="45719" rIns="45719" bIns="45719" anchor="t"/>
          <a:lstStyle>
            <a:lvl1pPr marL="0" indent="0" defTabSz="914400">
              <a:lnSpc>
                <a:spcPct val="90000"/>
              </a:lnSpc>
              <a:spcBef>
                <a:spcPts val="1000"/>
              </a:spcBef>
              <a:buSzTx/>
              <a:buNone/>
              <a:defRPr sz="1600">
                <a:latin typeface="Calibri"/>
                <a:ea typeface="Calibri"/>
                <a:cs typeface="Calibri"/>
                <a:sym typeface="Calibri"/>
              </a:defRPr>
            </a:lvl1pPr>
            <a:lvl2pPr marL="0" indent="457200" defTabSz="914400">
              <a:lnSpc>
                <a:spcPct val="90000"/>
              </a:lnSpc>
              <a:spcBef>
                <a:spcPts val="1000"/>
              </a:spcBef>
              <a:buSzTx/>
              <a:buNone/>
              <a:defRPr sz="1600">
                <a:latin typeface="Calibri"/>
                <a:ea typeface="Calibri"/>
                <a:cs typeface="Calibri"/>
                <a:sym typeface="Calibri"/>
              </a:defRPr>
            </a:lvl2pPr>
            <a:lvl3pPr marL="0" indent="914400" defTabSz="914400">
              <a:lnSpc>
                <a:spcPct val="90000"/>
              </a:lnSpc>
              <a:spcBef>
                <a:spcPts val="1000"/>
              </a:spcBef>
              <a:buSzTx/>
              <a:buNone/>
              <a:defRPr sz="1600">
                <a:latin typeface="Calibri"/>
                <a:ea typeface="Calibri"/>
                <a:cs typeface="Calibri"/>
                <a:sym typeface="Calibri"/>
              </a:defRPr>
            </a:lvl3pPr>
            <a:lvl4pPr marL="0" indent="1371600" defTabSz="914400">
              <a:lnSpc>
                <a:spcPct val="90000"/>
              </a:lnSpc>
              <a:spcBef>
                <a:spcPts val="1000"/>
              </a:spcBef>
              <a:buSzTx/>
              <a:buNone/>
              <a:defRPr sz="1600">
                <a:latin typeface="Calibri"/>
                <a:ea typeface="Calibri"/>
                <a:cs typeface="Calibri"/>
                <a:sym typeface="Calibri"/>
              </a:defRPr>
            </a:lvl4pPr>
            <a:lvl5pPr marL="0" indent="1828800" defTabSz="9144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82" name="Shape 182"/>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83" name="Shape 183"/>
          <p:cNvSpPr>
            <a:spLocks noGrp="1"/>
          </p:cNvSpPr>
          <p:nvPr>
            <p:ph type="body" idx="1"/>
          </p:nvPr>
        </p:nvSpPr>
        <p:spPr>
          <a:xfrm>
            <a:off x="893762" y="2597150"/>
            <a:ext cx="11217276"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91" name="Shape 191"/>
          <p:cNvSpPr>
            <a:spLocks noGrp="1"/>
          </p:cNvSpPr>
          <p:nvPr>
            <p:ph type="title"/>
          </p:nvPr>
        </p:nvSpPr>
        <p:spPr>
          <a:xfrm>
            <a:off x="9307513" y="519112"/>
            <a:ext cx="2803526" cy="8266113"/>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92" name="Shape 192"/>
          <p:cNvSpPr>
            <a:spLocks noGrp="1"/>
          </p:cNvSpPr>
          <p:nvPr>
            <p:ph type="body" idx="1"/>
          </p:nvPr>
        </p:nvSpPr>
        <p:spPr>
          <a:xfrm>
            <a:off x="893762" y="519112"/>
            <a:ext cx="8261351" cy="8266113"/>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5" name="Shape 75"/>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76" name="Shape 76"/>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77" name="Shape 77"/>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5" name="Shape 85"/>
          <p:cNvSpPr>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n-lt"/>
                <a:ea typeface="+mn-ea"/>
                <a:cs typeface="+mn-cs"/>
                <a:sym typeface="Helvetica"/>
              </a:defRPr>
            </a:lvl1pPr>
            <a:lvl2pPr marL="740833" indent="-296333" algn="ctr">
              <a:spcBef>
                <a:spcPts val="0"/>
              </a:spcBef>
              <a:defRPr sz="2400">
                <a:latin typeface="+mn-lt"/>
                <a:ea typeface="+mn-ea"/>
                <a:cs typeface="+mn-cs"/>
                <a:sym typeface="Helvetica"/>
              </a:defRPr>
            </a:lvl2pPr>
            <a:lvl3pPr marL="1185333" indent="-296333" algn="ctr">
              <a:spcBef>
                <a:spcPts val="0"/>
              </a:spcBef>
              <a:defRPr sz="2400">
                <a:latin typeface="+mn-lt"/>
                <a:ea typeface="+mn-ea"/>
                <a:cs typeface="+mn-cs"/>
                <a:sym typeface="Helvetica"/>
              </a:defRPr>
            </a:lvl3pPr>
            <a:lvl4pPr marL="1629833" indent="-296333" algn="ctr">
              <a:spcBef>
                <a:spcPts val="0"/>
              </a:spcBef>
              <a:defRPr sz="2400">
                <a:latin typeface="+mn-lt"/>
                <a:ea typeface="+mn-ea"/>
                <a:cs typeface="+mn-cs"/>
                <a:sym typeface="Helvetica"/>
              </a:defRPr>
            </a:lvl4pPr>
            <a:lvl5pPr marL="2074333" indent="-296333" algn="ctr">
              <a:spcBef>
                <a:spcPts val="0"/>
              </a:spcBef>
              <a:defRPr sz="2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ctrTitle"/>
          </p:nvPr>
        </p:nvSpPr>
        <p:spPr>
          <a:xfrm>
            <a:off x="3253233" y="2878249"/>
            <a:ext cx="9279425" cy="4248691"/>
          </a:xfrm>
          <a:prstGeom prst="rect">
            <a:avLst/>
          </a:prstGeom>
        </p:spPr>
        <p:txBody>
          <a:bodyPr>
            <a:normAutofit/>
          </a:bodyPr>
          <a:lstStyle/>
          <a:p>
            <a:pPr defTabSz="508254">
              <a:defRPr sz="3100"/>
            </a:pPr>
            <a:r>
              <a:rPr lang="en-US" sz="4000" dirty="0">
                <a:solidFill>
                  <a:schemeClr val="accent1"/>
                </a:solidFill>
              </a:rPr>
              <a:t>GLOBE Asia Pacific Regional Meeting </a:t>
            </a:r>
            <a:br>
              <a:rPr lang="en-US" sz="4000" dirty="0">
                <a:solidFill>
                  <a:schemeClr val="accent1"/>
                </a:solidFill>
              </a:rPr>
            </a:br>
            <a:r>
              <a:rPr lang="en-US" sz="4000" dirty="0">
                <a:solidFill>
                  <a:schemeClr val="accent1"/>
                </a:solidFill>
              </a:rPr>
              <a:t>March 10-14, 2023</a:t>
            </a:r>
            <a:br>
              <a:rPr lang="en-US" sz="4000" dirty="0">
                <a:solidFill>
                  <a:schemeClr val="accent1"/>
                </a:solidFill>
              </a:rPr>
            </a:br>
            <a:r>
              <a:rPr lang="en-US" sz="4000" dirty="0">
                <a:solidFill>
                  <a:schemeClr val="accent1"/>
                </a:solidFill>
              </a:rPr>
              <a:t>Hanoi, Vietnam</a:t>
            </a:r>
            <a:br>
              <a:rPr lang="en-US" sz="4000" dirty="0">
                <a:solidFill>
                  <a:schemeClr val="accent1"/>
                </a:solidFill>
              </a:rPr>
            </a:br>
            <a:br>
              <a:rPr lang="en-US" dirty="0">
                <a:solidFill>
                  <a:schemeClr val="accent2"/>
                </a:solidFill>
              </a:rPr>
            </a:br>
            <a:r>
              <a:rPr dirty="0">
                <a:solidFill>
                  <a:schemeClr val="accent2"/>
                </a:solidFill>
              </a:rPr>
              <a:t>Yogendra Chitrakar</a:t>
            </a:r>
          </a:p>
        </p:txBody>
      </p:sp>
      <p:pic>
        <p:nvPicPr>
          <p:cNvPr id="204" name="image2.tif"/>
          <p:cNvPicPr>
            <a:picLocks noChangeAspect="1"/>
          </p:cNvPicPr>
          <p:nvPr/>
        </p:nvPicPr>
        <p:blipFill>
          <a:blip r:embed="rId2"/>
          <a:stretch>
            <a:fillRect/>
          </a:stretch>
        </p:blipFill>
        <p:spPr>
          <a:xfrm>
            <a:off x="0" y="-1032"/>
            <a:ext cx="13004802" cy="1829886"/>
          </a:xfrm>
          <a:prstGeom prst="rect">
            <a:avLst/>
          </a:prstGeom>
          <a:ln w="12700">
            <a:miter lim="400000"/>
          </a:ln>
        </p:spPr>
      </p:pic>
      <p:pic>
        <p:nvPicPr>
          <p:cNvPr id="205" name="image3.tif"/>
          <p:cNvPicPr>
            <a:picLocks noChangeAspect="1"/>
          </p:cNvPicPr>
          <p:nvPr/>
        </p:nvPicPr>
        <p:blipFill>
          <a:blip r:embed="rId3"/>
          <a:stretch>
            <a:fillRect/>
          </a:stretch>
        </p:blipFill>
        <p:spPr>
          <a:xfrm>
            <a:off x="-45100" y="1828854"/>
            <a:ext cx="3303713" cy="5400793"/>
          </a:xfrm>
          <a:prstGeom prst="rect">
            <a:avLst/>
          </a:prstGeom>
          <a:ln w="12700">
            <a:miter lim="400000"/>
          </a:ln>
        </p:spPr>
      </p:pic>
      <p:pic>
        <p:nvPicPr>
          <p:cNvPr id="206" name="image4.tif"/>
          <p:cNvPicPr>
            <a:picLocks noChangeAspect="1"/>
          </p:cNvPicPr>
          <p:nvPr/>
        </p:nvPicPr>
        <p:blipFill>
          <a:blip r:embed="rId4"/>
          <a:stretch>
            <a:fillRect/>
          </a:stretch>
        </p:blipFill>
        <p:spPr>
          <a:xfrm>
            <a:off x="-2" y="8764733"/>
            <a:ext cx="13004803" cy="987135"/>
          </a:xfrm>
          <a:prstGeom prst="rect">
            <a:avLst/>
          </a:prstGeom>
          <a:ln w="12700">
            <a:miter lim="400000"/>
          </a:ln>
        </p:spPr>
      </p:pic>
      <p:sp>
        <p:nvSpPr>
          <p:cNvPr id="207" name="Shape 207"/>
          <p:cNvSpPr/>
          <p:nvPr/>
        </p:nvSpPr>
        <p:spPr>
          <a:xfrm>
            <a:off x="10083899" y="137675"/>
            <a:ext cx="2251077" cy="715170"/>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2" name="Picture 1"/>
          <p:cNvPicPr>
            <a:picLocks noChangeAspect="1"/>
          </p:cNvPicPr>
          <p:nvPr/>
        </p:nvPicPr>
        <p:blipFill>
          <a:blip r:embed="rId5"/>
          <a:stretch>
            <a:fillRect/>
          </a:stretch>
        </p:blipFill>
        <p:spPr>
          <a:xfrm>
            <a:off x="10286999" y="79134"/>
            <a:ext cx="2622177" cy="192648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00" y="1657161"/>
            <a:ext cx="6992888" cy="830546"/>
          </a:xfrm>
        </p:spPr>
        <p:txBody>
          <a:bodyPr>
            <a:normAutofit fontScale="90000"/>
          </a:bodyPr>
          <a:lstStyle/>
          <a:p>
            <a:r>
              <a:rPr lang="en-US" dirty="0">
                <a:solidFill>
                  <a:schemeClr val="accent1"/>
                </a:solidFill>
              </a:rPr>
              <a:t>2. Science</a:t>
            </a:r>
          </a:p>
        </p:txBody>
      </p:sp>
      <p:sp>
        <p:nvSpPr>
          <p:cNvPr id="3" name="Text Placeholder 2"/>
          <p:cNvSpPr>
            <a:spLocks noGrp="1"/>
          </p:cNvSpPr>
          <p:nvPr>
            <p:ph type="body" idx="1"/>
          </p:nvPr>
        </p:nvSpPr>
        <p:spPr>
          <a:xfrm>
            <a:off x="39201" y="2823883"/>
            <a:ext cx="7531494" cy="6066118"/>
          </a:xfrm>
        </p:spPr>
        <p:txBody>
          <a:bodyPr>
            <a:normAutofit/>
          </a:bodyPr>
          <a:lstStyle/>
          <a:p>
            <a:r>
              <a:rPr lang="en-US" dirty="0"/>
              <a:t>After the support from </a:t>
            </a:r>
            <a:r>
              <a:rPr lang="en-US" b="1" dirty="0"/>
              <a:t>GLOBE plus program</a:t>
            </a:r>
            <a:r>
              <a:rPr lang="en-US" dirty="0"/>
              <a:t>, all supported schools started doing science research using GLOBE protocols which were presented in APR webinars, and submitted their artifacts in different forums. It has enhanced the schools to do science and interest in STEM education and integrated it into their subject lesson activities.</a:t>
            </a:r>
          </a:p>
          <a:p>
            <a:endParaRPr lang="en-US" dirty="0"/>
          </a:p>
        </p:txBody>
      </p:sp>
      <p:pic>
        <p:nvPicPr>
          <p:cNvPr id="6" name="Picture 5">
            <a:extLst>
              <a:ext uri="{FF2B5EF4-FFF2-40B4-BE49-F238E27FC236}">
                <a16:creationId xmlns:a16="http://schemas.microsoft.com/office/drawing/2014/main" id="{1DF5489C-CD95-4C4D-B619-4262E96D90CB}"/>
              </a:ext>
            </a:extLst>
          </p:cNvPr>
          <p:cNvPicPr>
            <a:picLocks noChangeAspect="1"/>
          </p:cNvPicPr>
          <p:nvPr/>
        </p:nvPicPr>
        <p:blipFill>
          <a:blip r:embed="rId2"/>
          <a:stretch>
            <a:fillRect/>
          </a:stretch>
        </p:blipFill>
        <p:spPr>
          <a:xfrm>
            <a:off x="0" y="-171799"/>
            <a:ext cx="12900254" cy="1828959"/>
          </a:xfrm>
          <a:prstGeom prst="rect">
            <a:avLst/>
          </a:prstGeom>
        </p:spPr>
      </p:pic>
      <p:pic>
        <p:nvPicPr>
          <p:cNvPr id="7" name="Picture 6">
            <a:extLst>
              <a:ext uri="{FF2B5EF4-FFF2-40B4-BE49-F238E27FC236}">
                <a16:creationId xmlns:a16="http://schemas.microsoft.com/office/drawing/2014/main" id="{58A8F826-74A9-4449-9CFF-39612B099067}"/>
              </a:ext>
            </a:extLst>
          </p:cNvPr>
          <p:cNvPicPr>
            <a:picLocks noChangeAspect="1"/>
          </p:cNvPicPr>
          <p:nvPr/>
        </p:nvPicPr>
        <p:blipFill>
          <a:blip r:embed="rId3"/>
          <a:stretch>
            <a:fillRect/>
          </a:stretch>
        </p:blipFill>
        <p:spPr>
          <a:xfrm>
            <a:off x="9935410" y="-171799"/>
            <a:ext cx="3045944" cy="1828959"/>
          </a:xfrm>
          <a:prstGeom prst="rect">
            <a:avLst/>
          </a:prstGeom>
        </p:spPr>
      </p:pic>
      <p:pic>
        <p:nvPicPr>
          <p:cNvPr id="8" name="Picture 7">
            <a:extLst>
              <a:ext uri="{FF2B5EF4-FFF2-40B4-BE49-F238E27FC236}">
                <a16:creationId xmlns:a16="http://schemas.microsoft.com/office/drawing/2014/main" id="{44A06774-C201-420A-AE86-C31070426E52}"/>
              </a:ext>
            </a:extLst>
          </p:cNvPr>
          <p:cNvPicPr>
            <a:picLocks noChangeAspect="1"/>
          </p:cNvPicPr>
          <p:nvPr/>
        </p:nvPicPr>
        <p:blipFill>
          <a:blip r:embed="rId4"/>
          <a:stretch>
            <a:fillRect/>
          </a:stretch>
        </p:blipFill>
        <p:spPr>
          <a:xfrm>
            <a:off x="39201" y="8765962"/>
            <a:ext cx="13003895" cy="987638"/>
          </a:xfrm>
          <a:prstGeom prst="rect">
            <a:avLst/>
          </a:prstGeom>
        </p:spPr>
      </p:pic>
      <p:pic>
        <p:nvPicPr>
          <p:cNvPr id="10" name="Picture 9">
            <a:extLst>
              <a:ext uri="{FF2B5EF4-FFF2-40B4-BE49-F238E27FC236}">
                <a16:creationId xmlns:a16="http://schemas.microsoft.com/office/drawing/2014/main" id="{A9356DCF-2FF5-4639-92BF-A373F7EE00A1}"/>
              </a:ext>
            </a:extLst>
          </p:cNvPr>
          <p:cNvPicPr>
            <a:picLocks noChangeAspect="1"/>
          </p:cNvPicPr>
          <p:nvPr/>
        </p:nvPicPr>
        <p:blipFill>
          <a:blip r:embed="rId5"/>
          <a:stretch>
            <a:fillRect/>
          </a:stretch>
        </p:blipFill>
        <p:spPr>
          <a:xfrm>
            <a:off x="8041341" y="5962959"/>
            <a:ext cx="4007224" cy="2716540"/>
          </a:xfrm>
          <a:prstGeom prst="rect">
            <a:avLst/>
          </a:prstGeom>
        </p:spPr>
      </p:pic>
      <p:sp>
        <p:nvSpPr>
          <p:cNvPr id="13" name="TextBox 12">
            <a:extLst>
              <a:ext uri="{FF2B5EF4-FFF2-40B4-BE49-F238E27FC236}">
                <a16:creationId xmlns:a16="http://schemas.microsoft.com/office/drawing/2014/main" id="{3EF3578F-8324-4BB7-9003-36D321602976}"/>
              </a:ext>
            </a:extLst>
          </p:cNvPr>
          <p:cNvSpPr txBox="1"/>
          <p:nvPr/>
        </p:nvSpPr>
        <p:spPr>
          <a:xfrm>
            <a:off x="7570695" y="1532965"/>
            <a:ext cx="5204011" cy="4154984"/>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Student Investigations</a:t>
            </a:r>
          </a:p>
          <a:p>
            <a:r>
              <a:rPr lang="en-US" sz="2400" dirty="0"/>
              <a:t>EG3: Students develop high-quality STEM investigations of Earth systems phenomena from a local to global scale perspective. </a:t>
            </a:r>
          </a:p>
          <a:p>
            <a:endParaRPr lang="en-US" sz="2400" dirty="0"/>
          </a:p>
          <a:p>
            <a:r>
              <a:rPr lang="en-US" sz="2400" dirty="0"/>
              <a:t>Science Projects</a:t>
            </a:r>
          </a:p>
          <a:p>
            <a:r>
              <a:rPr lang="en-US" sz="2400" dirty="0"/>
              <a:t>SG4. Increase the number of projects focused on environmental awareness and contributing to environmental benefits:</a:t>
            </a:r>
          </a:p>
        </p:txBody>
      </p:sp>
    </p:spTree>
    <p:extLst>
      <p:ext uri="{BB962C8B-B14F-4D97-AF65-F5344CB8AC3E}">
        <p14:creationId xmlns:p14="http://schemas.microsoft.com/office/powerpoint/2010/main" val="6650157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FDF1-ED71-4196-BF79-7719514F9F63}"/>
              </a:ext>
            </a:extLst>
          </p:cNvPr>
          <p:cNvSpPr>
            <a:spLocks noGrp="1"/>
          </p:cNvSpPr>
          <p:nvPr>
            <p:ph type="title"/>
          </p:nvPr>
        </p:nvSpPr>
        <p:spPr>
          <a:xfrm>
            <a:off x="6723528" y="1680882"/>
            <a:ext cx="6039989" cy="833718"/>
          </a:xfrm>
        </p:spPr>
        <p:txBody>
          <a:bodyPr>
            <a:normAutofit fontScale="90000"/>
          </a:bodyPr>
          <a:lstStyle/>
          <a:p>
            <a:r>
              <a:rPr lang="en-US" dirty="0">
                <a:solidFill>
                  <a:schemeClr val="accent1"/>
                </a:solidFill>
              </a:rPr>
              <a:t>Community</a:t>
            </a:r>
          </a:p>
        </p:txBody>
      </p:sp>
      <p:sp>
        <p:nvSpPr>
          <p:cNvPr id="3" name="Text Placeholder 2">
            <a:extLst>
              <a:ext uri="{FF2B5EF4-FFF2-40B4-BE49-F238E27FC236}">
                <a16:creationId xmlns:a16="http://schemas.microsoft.com/office/drawing/2014/main" id="{9845E291-512E-41B7-8154-5DCEFA43C222}"/>
              </a:ext>
            </a:extLst>
          </p:cNvPr>
          <p:cNvSpPr>
            <a:spLocks noGrp="1"/>
          </p:cNvSpPr>
          <p:nvPr>
            <p:ph type="body" idx="1"/>
          </p:nvPr>
        </p:nvSpPr>
        <p:spPr>
          <a:xfrm>
            <a:off x="0" y="2667121"/>
            <a:ext cx="6400800" cy="6027883"/>
          </a:xfrm>
        </p:spPr>
        <p:txBody>
          <a:bodyPr>
            <a:noAutofit/>
          </a:bodyPr>
          <a:lstStyle/>
          <a:p>
            <a:pPr marL="342900" marR="0" lvl="0" indent="-342900" algn="just">
              <a:lnSpc>
                <a:spcPct val="200000"/>
              </a:lnSpc>
              <a:spcBef>
                <a:spcPts val="0"/>
              </a:spcBef>
              <a:spcAft>
                <a:spcPts val="800"/>
              </a:spcAft>
              <a:buFont typeface="Calibri" panose="020F0502020204030204" pitchFamily="34" charset="0"/>
              <a:buChar char="-"/>
            </a:pPr>
            <a:r>
              <a:rPr lang="en-US" sz="1800" dirty="0">
                <a:effectLst/>
                <a:latin typeface="+mn-lt"/>
                <a:ea typeface="Calibri" panose="020F0502020204030204" pitchFamily="34" charset="0"/>
                <a:cs typeface="Mangal" panose="02040503050203030202" pitchFamily="18" charset="0"/>
              </a:rPr>
              <a:t>The engagement of schools in </a:t>
            </a:r>
            <a:r>
              <a:rPr lang="en-US" sz="1800" b="1" dirty="0">
                <a:effectLst/>
                <a:latin typeface="+mn-lt"/>
                <a:ea typeface="Calibri" panose="020F0502020204030204" pitchFamily="34" charset="0"/>
                <a:cs typeface="Mangal" panose="02040503050203030202" pitchFamily="18" charset="0"/>
              </a:rPr>
              <a:t>GLOBE programs and their activities </a:t>
            </a:r>
            <a:r>
              <a:rPr lang="en-US" sz="1800" dirty="0">
                <a:effectLst/>
                <a:latin typeface="+mn-lt"/>
                <a:ea typeface="Calibri" panose="020F0502020204030204" pitchFamily="34" charset="0"/>
                <a:cs typeface="Mangal" panose="02040503050203030202" pitchFamily="18" charset="0"/>
              </a:rPr>
              <a:t>are reflected in different forums like </a:t>
            </a:r>
            <a:r>
              <a:rPr lang="en-US" sz="1800" b="1" dirty="0">
                <a:effectLst/>
                <a:latin typeface="+mn-lt"/>
                <a:ea typeface="Calibri" panose="020F0502020204030204" pitchFamily="34" charset="0"/>
                <a:cs typeface="Mangal" panose="02040503050203030202" pitchFamily="18" charset="0"/>
              </a:rPr>
              <a:t>GLOBE webinars and GLOBE Star reports </a:t>
            </a:r>
            <a:r>
              <a:rPr lang="en-US" sz="1800" dirty="0">
                <a:effectLst/>
                <a:latin typeface="+mn-lt"/>
                <a:ea typeface="Calibri" panose="020F0502020204030204" pitchFamily="34" charset="0"/>
                <a:cs typeface="Mangal" panose="02040503050203030202" pitchFamily="18" charset="0"/>
              </a:rPr>
              <a:t>on the GLOBE website. Besides, they are planning to share their works through </a:t>
            </a:r>
            <a:r>
              <a:rPr lang="en-US" sz="1800" b="1" dirty="0">
                <a:effectLst/>
                <a:latin typeface="+mn-lt"/>
                <a:ea typeface="Calibri" panose="020F0502020204030204" pitchFamily="34" charset="0"/>
                <a:cs typeface="Mangal" panose="02040503050203030202" pitchFamily="18" charset="0"/>
              </a:rPr>
              <a:t>IVSS</a:t>
            </a:r>
            <a:r>
              <a:rPr lang="en-US" sz="1800" dirty="0">
                <a:effectLst/>
                <a:latin typeface="+mn-lt"/>
                <a:ea typeface="Calibri" panose="020F0502020204030204" pitchFamily="34" charset="0"/>
                <a:cs typeface="Mangal" panose="02040503050203030202" pitchFamily="18" charset="0"/>
              </a:rPr>
              <a:t>. </a:t>
            </a:r>
          </a:p>
          <a:p>
            <a:pPr marL="342900" marR="0" lvl="0" indent="-342900" algn="just">
              <a:lnSpc>
                <a:spcPct val="200000"/>
              </a:lnSpc>
              <a:spcBef>
                <a:spcPts val="0"/>
              </a:spcBef>
              <a:spcAft>
                <a:spcPts val="800"/>
              </a:spcAft>
              <a:buFont typeface="Calibri" panose="020F0502020204030204" pitchFamily="34" charset="0"/>
              <a:buChar char="-"/>
            </a:pPr>
            <a:r>
              <a:rPr lang="en-US" sz="1800" dirty="0">
                <a:effectLst/>
                <a:latin typeface="+mn-lt"/>
                <a:ea typeface="Calibri" panose="020F0502020204030204" pitchFamily="34" charset="0"/>
                <a:cs typeface="Mangal" panose="02040503050203030202" pitchFamily="18" charset="0"/>
              </a:rPr>
              <a:t>ECCA hosted the </a:t>
            </a:r>
            <a:r>
              <a:rPr lang="en-US" sz="1800" b="1" dirty="0">
                <a:effectLst/>
                <a:latin typeface="+mn-lt"/>
                <a:ea typeface="Calibri" panose="020F0502020204030204" pitchFamily="34" charset="0"/>
                <a:cs typeface="Mangal" panose="02040503050203030202" pitchFamily="18" charset="0"/>
              </a:rPr>
              <a:t>Pokhara Lake Expedition </a:t>
            </a:r>
            <a:r>
              <a:rPr lang="en-US" sz="1800" dirty="0">
                <a:effectLst/>
                <a:latin typeface="+mn-lt"/>
                <a:ea typeface="Calibri" panose="020F0502020204030204" pitchFamily="34" charset="0"/>
                <a:cs typeface="Mangal" panose="02040503050203030202" pitchFamily="18" charset="0"/>
              </a:rPr>
              <a:t>from September 27 to October 3, 2022, with 40 students and teachers from seven different GLOBE countries. </a:t>
            </a:r>
            <a:r>
              <a:rPr lang="en-US" sz="1800" b="1" dirty="0">
                <a:effectLst/>
                <a:latin typeface="+mn-lt"/>
                <a:ea typeface="Calibri" panose="020F0502020204030204" pitchFamily="34" charset="0"/>
                <a:cs typeface="Mangal" panose="02040503050203030202" pitchFamily="18" charset="0"/>
              </a:rPr>
              <a:t>A NASA media team of three </a:t>
            </a:r>
            <a:r>
              <a:rPr lang="en-US" sz="1800" dirty="0">
                <a:effectLst/>
                <a:latin typeface="+mn-lt"/>
                <a:ea typeface="Calibri" panose="020F0502020204030204" pitchFamily="34" charset="0"/>
                <a:cs typeface="Mangal" panose="02040503050203030202" pitchFamily="18" charset="0"/>
              </a:rPr>
              <a:t>visited to develop the Lake Expedition video, which will be shared in the GLOBE community in the future. Likewise, there were representatives from US Embassies in Nepal and Bangladesh to understand the GLOBE program. </a:t>
            </a:r>
          </a:p>
          <a:p>
            <a:pPr marL="342900" marR="0" lvl="0" indent="-342900" algn="just">
              <a:lnSpc>
                <a:spcPct val="200000"/>
              </a:lnSpc>
              <a:spcBef>
                <a:spcPts val="0"/>
              </a:spcBef>
              <a:spcAft>
                <a:spcPts val="800"/>
              </a:spcAft>
              <a:buFont typeface="Calibri" panose="020F0502020204030204" pitchFamily="34" charset="0"/>
              <a:buChar char="-"/>
            </a:pPr>
            <a:endParaRPr lang="en-US" sz="1800" dirty="0">
              <a:effectLst/>
              <a:latin typeface="+mn-lt"/>
              <a:ea typeface="Calibri" panose="020F0502020204030204" pitchFamily="34" charset="0"/>
              <a:cs typeface="Mangal" panose="02040503050203030202" pitchFamily="18" charset="0"/>
            </a:endParaRPr>
          </a:p>
          <a:p>
            <a:endParaRPr lang="en-US" sz="1800" dirty="0"/>
          </a:p>
        </p:txBody>
      </p:sp>
      <p:pic>
        <p:nvPicPr>
          <p:cNvPr id="4" name="Picture 3">
            <a:extLst>
              <a:ext uri="{FF2B5EF4-FFF2-40B4-BE49-F238E27FC236}">
                <a16:creationId xmlns:a16="http://schemas.microsoft.com/office/drawing/2014/main" id="{0C2D669E-268D-45EF-A057-0A5577D1ECFA}"/>
              </a:ext>
            </a:extLst>
          </p:cNvPr>
          <p:cNvPicPr>
            <a:picLocks noChangeAspect="1"/>
          </p:cNvPicPr>
          <p:nvPr/>
        </p:nvPicPr>
        <p:blipFill>
          <a:blip r:embed="rId2"/>
          <a:stretch>
            <a:fillRect/>
          </a:stretch>
        </p:blipFill>
        <p:spPr>
          <a:xfrm>
            <a:off x="0" y="-165967"/>
            <a:ext cx="12900254" cy="1537568"/>
          </a:xfrm>
          <a:prstGeom prst="rect">
            <a:avLst/>
          </a:prstGeom>
        </p:spPr>
      </p:pic>
      <p:pic>
        <p:nvPicPr>
          <p:cNvPr id="5" name="Picture 4">
            <a:extLst>
              <a:ext uri="{FF2B5EF4-FFF2-40B4-BE49-F238E27FC236}">
                <a16:creationId xmlns:a16="http://schemas.microsoft.com/office/drawing/2014/main" id="{D116348E-DEBC-4289-85F0-6F56F9A01DB0}"/>
              </a:ext>
            </a:extLst>
          </p:cNvPr>
          <p:cNvPicPr>
            <a:picLocks noChangeAspect="1"/>
          </p:cNvPicPr>
          <p:nvPr/>
        </p:nvPicPr>
        <p:blipFill>
          <a:blip r:embed="rId3"/>
          <a:stretch>
            <a:fillRect/>
          </a:stretch>
        </p:blipFill>
        <p:spPr>
          <a:xfrm>
            <a:off x="10137116" y="-148077"/>
            <a:ext cx="2763138" cy="1828959"/>
          </a:xfrm>
          <a:prstGeom prst="rect">
            <a:avLst/>
          </a:prstGeom>
        </p:spPr>
      </p:pic>
      <p:pic>
        <p:nvPicPr>
          <p:cNvPr id="6" name="Picture 5">
            <a:extLst>
              <a:ext uri="{FF2B5EF4-FFF2-40B4-BE49-F238E27FC236}">
                <a16:creationId xmlns:a16="http://schemas.microsoft.com/office/drawing/2014/main" id="{D4EB7DED-D271-41AE-9BCA-5810E6349CF2}"/>
              </a:ext>
            </a:extLst>
          </p:cNvPr>
          <p:cNvPicPr>
            <a:picLocks noChangeAspect="1"/>
          </p:cNvPicPr>
          <p:nvPr/>
        </p:nvPicPr>
        <p:blipFill>
          <a:blip r:embed="rId4"/>
          <a:stretch>
            <a:fillRect/>
          </a:stretch>
        </p:blipFill>
        <p:spPr>
          <a:xfrm>
            <a:off x="905" y="8765962"/>
            <a:ext cx="13003895" cy="987638"/>
          </a:xfrm>
          <a:prstGeom prst="rect">
            <a:avLst/>
          </a:prstGeom>
        </p:spPr>
      </p:pic>
      <p:pic>
        <p:nvPicPr>
          <p:cNvPr id="7" name="Picture 6">
            <a:extLst>
              <a:ext uri="{FF2B5EF4-FFF2-40B4-BE49-F238E27FC236}">
                <a16:creationId xmlns:a16="http://schemas.microsoft.com/office/drawing/2014/main" id="{B65BB8C5-FEFC-410D-A6FF-03088E55C4AB}"/>
              </a:ext>
            </a:extLst>
          </p:cNvPr>
          <p:cNvPicPr>
            <a:picLocks noChangeAspect="1"/>
          </p:cNvPicPr>
          <p:nvPr/>
        </p:nvPicPr>
        <p:blipFill>
          <a:blip r:embed="rId5"/>
          <a:stretch>
            <a:fillRect/>
          </a:stretch>
        </p:blipFill>
        <p:spPr>
          <a:xfrm>
            <a:off x="6502400" y="4464136"/>
            <a:ext cx="6261118" cy="4230868"/>
          </a:xfrm>
          <a:prstGeom prst="rect">
            <a:avLst/>
          </a:prstGeom>
        </p:spPr>
      </p:pic>
      <p:sp>
        <p:nvSpPr>
          <p:cNvPr id="9" name="TextBox 8">
            <a:extLst>
              <a:ext uri="{FF2B5EF4-FFF2-40B4-BE49-F238E27FC236}">
                <a16:creationId xmlns:a16="http://schemas.microsoft.com/office/drawing/2014/main" id="{084BA513-FFAC-47E9-A9D4-F770045003A8}"/>
              </a:ext>
            </a:extLst>
          </p:cNvPr>
          <p:cNvSpPr txBox="1"/>
          <p:nvPr/>
        </p:nvSpPr>
        <p:spPr>
          <a:xfrm>
            <a:off x="6400799" y="2514600"/>
            <a:ext cx="6603999" cy="2031325"/>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EG4. Information on GLOBE’s educational impact is regularly shared by the community:</a:t>
            </a:r>
          </a:p>
          <a:p>
            <a:endParaRPr lang="en-US" sz="1800" dirty="0"/>
          </a:p>
          <a:p>
            <a:r>
              <a:rPr lang="en-US" sz="1800" dirty="0"/>
              <a:t>Interactions and Collaboration</a:t>
            </a:r>
          </a:p>
          <a:p>
            <a:r>
              <a:rPr lang="en-US" sz="1800" dirty="0"/>
              <a:t>CG2. Increase interactions and collaborations among local, regional, and international GLOBE communities through events and activities.</a:t>
            </a:r>
          </a:p>
        </p:txBody>
      </p:sp>
    </p:spTree>
    <p:extLst>
      <p:ext uri="{BB962C8B-B14F-4D97-AF65-F5344CB8AC3E}">
        <p14:creationId xmlns:p14="http://schemas.microsoft.com/office/powerpoint/2010/main" val="247902774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546"/>
            <a:ext cx="12052300" cy="1828960"/>
          </a:xfrm>
        </p:spPr>
        <p:txBody>
          <a:bodyPr>
            <a:normAutofit/>
          </a:bodyPr>
          <a:lstStyle/>
          <a:p>
            <a:br>
              <a:rPr lang="en-US" sz="4400" dirty="0"/>
            </a:br>
            <a:endParaRPr lang="en-US" sz="4400" dirty="0"/>
          </a:p>
        </p:txBody>
      </p:sp>
      <p:sp>
        <p:nvSpPr>
          <p:cNvPr id="3" name="Text Placeholder 2"/>
          <p:cNvSpPr>
            <a:spLocks noGrp="1"/>
          </p:cNvSpPr>
          <p:nvPr>
            <p:ph type="body" idx="1"/>
          </p:nvPr>
        </p:nvSpPr>
        <p:spPr>
          <a:xfrm>
            <a:off x="1" y="2595282"/>
            <a:ext cx="13004798" cy="2904565"/>
          </a:xfrm>
        </p:spPr>
        <p:txBody>
          <a:bodyPr>
            <a:normAutofit fontScale="92500" lnSpcReduction="10000"/>
          </a:bodyPr>
          <a:lstStyle/>
          <a:p>
            <a:r>
              <a:rPr lang="en-US" dirty="0"/>
              <a:t>GLOBE youth organized the program for </a:t>
            </a:r>
            <a:r>
              <a:rPr lang="en-US" b="1" dirty="0"/>
              <a:t>EARTH Day 2022 </a:t>
            </a:r>
            <a:r>
              <a:rPr lang="en-US" dirty="0"/>
              <a:t>on April 22 which different college youth were invited. They showcased different environmental activities, exhibitions, poem competitions, and games where </a:t>
            </a:r>
            <a:r>
              <a:rPr lang="en-US" b="1" dirty="0"/>
              <a:t>Ms. Laura </a:t>
            </a:r>
            <a:r>
              <a:rPr lang="en-US" b="1" dirty="0" err="1"/>
              <a:t>Djuragic</a:t>
            </a:r>
            <a:r>
              <a:rPr lang="en-US" b="1" dirty="0"/>
              <a:t>, Regional ESTH Officer for South Asia </a:t>
            </a:r>
            <a:r>
              <a:rPr lang="en-US" dirty="0"/>
              <a:t>visited and interacted with youth on the GLOBE program to understand how they have been doing GLOBE in Nepal.</a:t>
            </a:r>
          </a:p>
          <a:p>
            <a:endParaRPr lang="en-US" dirty="0"/>
          </a:p>
        </p:txBody>
      </p:sp>
      <p:pic>
        <p:nvPicPr>
          <p:cNvPr id="5" name="Picture 4">
            <a:extLst>
              <a:ext uri="{FF2B5EF4-FFF2-40B4-BE49-F238E27FC236}">
                <a16:creationId xmlns:a16="http://schemas.microsoft.com/office/drawing/2014/main" id="{B94D25D5-8150-4943-8185-F1EA74EED604}"/>
              </a:ext>
            </a:extLst>
          </p:cNvPr>
          <p:cNvPicPr>
            <a:picLocks noChangeAspect="1"/>
          </p:cNvPicPr>
          <p:nvPr/>
        </p:nvPicPr>
        <p:blipFill>
          <a:blip r:embed="rId2"/>
          <a:stretch>
            <a:fillRect/>
          </a:stretch>
        </p:blipFill>
        <p:spPr>
          <a:xfrm>
            <a:off x="0" y="-206268"/>
            <a:ext cx="12900254" cy="1537367"/>
          </a:xfrm>
          <a:prstGeom prst="rect">
            <a:avLst/>
          </a:prstGeom>
        </p:spPr>
      </p:pic>
      <p:pic>
        <p:nvPicPr>
          <p:cNvPr id="6" name="Picture 5">
            <a:extLst>
              <a:ext uri="{FF2B5EF4-FFF2-40B4-BE49-F238E27FC236}">
                <a16:creationId xmlns:a16="http://schemas.microsoft.com/office/drawing/2014/main" id="{841CD154-7A31-4097-9F2C-13400020173C}"/>
              </a:ext>
            </a:extLst>
          </p:cNvPr>
          <p:cNvPicPr>
            <a:picLocks noChangeAspect="1"/>
          </p:cNvPicPr>
          <p:nvPr/>
        </p:nvPicPr>
        <p:blipFill>
          <a:blip r:embed="rId3"/>
          <a:stretch>
            <a:fillRect/>
          </a:stretch>
        </p:blipFill>
        <p:spPr>
          <a:xfrm>
            <a:off x="10164009" y="-192821"/>
            <a:ext cx="2840789" cy="1828959"/>
          </a:xfrm>
          <a:prstGeom prst="rect">
            <a:avLst/>
          </a:prstGeom>
        </p:spPr>
      </p:pic>
      <p:pic>
        <p:nvPicPr>
          <p:cNvPr id="7" name="Picture 6">
            <a:extLst>
              <a:ext uri="{FF2B5EF4-FFF2-40B4-BE49-F238E27FC236}">
                <a16:creationId xmlns:a16="http://schemas.microsoft.com/office/drawing/2014/main" id="{CBC0F840-5701-415A-B91B-F7FC3E3DB34D}"/>
              </a:ext>
            </a:extLst>
          </p:cNvPr>
          <p:cNvPicPr>
            <a:picLocks noChangeAspect="1"/>
          </p:cNvPicPr>
          <p:nvPr/>
        </p:nvPicPr>
        <p:blipFill>
          <a:blip r:embed="rId4"/>
          <a:stretch>
            <a:fillRect/>
          </a:stretch>
        </p:blipFill>
        <p:spPr>
          <a:xfrm>
            <a:off x="905" y="8765962"/>
            <a:ext cx="13003895" cy="987638"/>
          </a:xfrm>
          <a:prstGeom prst="rect">
            <a:avLst/>
          </a:prstGeom>
        </p:spPr>
      </p:pic>
      <p:pic>
        <p:nvPicPr>
          <p:cNvPr id="8" name="Picture 7">
            <a:extLst>
              <a:ext uri="{FF2B5EF4-FFF2-40B4-BE49-F238E27FC236}">
                <a16:creationId xmlns:a16="http://schemas.microsoft.com/office/drawing/2014/main" id="{F9854843-9418-4001-836C-823ED0FB8150}"/>
              </a:ext>
            </a:extLst>
          </p:cNvPr>
          <p:cNvPicPr>
            <a:picLocks noChangeAspect="1"/>
          </p:cNvPicPr>
          <p:nvPr/>
        </p:nvPicPr>
        <p:blipFill>
          <a:blip r:embed="rId5"/>
          <a:stretch>
            <a:fillRect/>
          </a:stretch>
        </p:blipFill>
        <p:spPr>
          <a:xfrm>
            <a:off x="349624" y="5499847"/>
            <a:ext cx="4222376" cy="3189378"/>
          </a:xfrm>
          <a:prstGeom prst="rect">
            <a:avLst/>
          </a:prstGeom>
        </p:spPr>
      </p:pic>
      <p:pic>
        <p:nvPicPr>
          <p:cNvPr id="9" name="Picture 8">
            <a:extLst>
              <a:ext uri="{FF2B5EF4-FFF2-40B4-BE49-F238E27FC236}">
                <a16:creationId xmlns:a16="http://schemas.microsoft.com/office/drawing/2014/main" id="{EE96201C-729E-4383-A5BD-65F36C71A72C}"/>
              </a:ext>
            </a:extLst>
          </p:cNvPr>
          <p:cNvPicPr>
            <a:picLocks noChangeAspect="1"/>
          </p:cNvPicPr>
          <p:nvPr/>
        </p:nvPicPr>
        <p:blipFill>
          <a:blip r:embed="rId6"/>
          <a:stretch>
            <a:fillRect/>
          </a:stretch>
        </p:blipFill>
        <p:spPr>
          <a:xfrm>
            <a:off x="5921626" y="5507437"/>
            <a:ext cx="4242384" cy="3181788"/>
          </a:xfrm>
          <a:prstGeom prst="rect">
            <a:avLst/>
          </a:prstGeom>
        </p:spPr>
      </p:pic>
    </p:spTree>
    <p:extLst>
      <p:ext uri="{BB962C8B-B14F-4D97-AF65-F5344CB8AC3E}">
        <p14:creationId xmlns:p14="http://schemas.microsoft.com/office/powerpoint/2010/main" val="37281646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2624"/>
            <a:ext cx="8229600" cy="1174470"/>
          </a:xfrm>
        </p:spPr>
        <p:txBody>
          <a:bodyPr>
            <a:normAutofit fontScale="90000"/>
          </a:bodyPr>
          <a:lstStyle/>
          <a:p>
            <a:br>
              <a:rPr lang="en-US" sz="4900" dirty="0">
                <a:solidFill>
                  <a:schemeClr val="accent1"/>
                </a:solidFill>
              </a:rPr>
            </a:br>
            <a:r>
              <a:rPr lang="en-US" sz="4900" dirty="0">
                <a:solidFill>
                  <a:schemeClr val="accent1"/>
                </a:solidFill>
              </a:rPr>
              <a:t>4. Technology</a:t>
            </a:r>
            <a:br>
              <a:rPr lang="en-US" dirty="0"/>
            </a:br>
            <a:endParaRPr lang="en-US" dirty="0"/>
          </a:p>
        </p:txBody>
      </p:sp>
      <p:sp>
        <p:nvSpPr>
          <p:cNvPr id="3" name="Text Placeholder 2"/>
          <p:cNvSpPr>
            <a:spLocks noGrp="1"/>
          </p:cNvSpPr>
          <p:nvPr>
            <p:ph type="body" idx="1"/>
          </p:nvPr>
        </p:nvSpPr>
        <p:spPr>
          <a:xfrm>
            <a:off x="0" y="2299447"/>
            <a:ext cx="7355541" cy="7234518"/>
          </a:xfrm>
        </p:spPr>
        <p:txBody>
          <a:bodyPr>
            <a:normAutofit fontScale="77500" lnSpcReduction="20000"/>
          </a:bodyPr>
          <a:lstStyle/>
          <a:p>
            <a:endParaRPr lang="en-US" dirty="0"/>
          </a:p>
          <a:p>
            <a:r>
              <a:rPr lang="en-US" dirty="0"/>
              <a:t>ECCA encourages their GLOBE Students and GLOBE observation &amp; enter data, but still, there is less data entry though they do GLOBE activities regularly. </a:t>
            </a:r>
          </a:p>
          <a:p>
            <a:r>
              <a:rPr lang="en-US" dirty="0"/>
              <a:t>ECCA emphasizes the training of teachers &amp; students on the GLOBE webpage &amp; use of GLOBE Science Data Visualization to develop research projects. </a:t>
            </a:r>
          </a:p>
          <a:p>
            <a:r>
              <a:rPr lang="en-US" dirty="0"/>
              <a:t>ECCA also proposed encouraging students &amp; teachers to observe and use GLOBE data to prepare research projects. </a:t>
            </a:r>
          </a:p>
          <a:p>
            <a:r>
              <a:rPr lang="en-US" dirty="0"/>
              <a:t>In this section, ECCA needs to work more to make schools easy on data entry.</a:t>
            </a:r>
          </a:p>
          <a:p>
            <a:endParaRPr lang="en-US" dirty="0"/>
          </a:p>
        </p:txBody>
      </p:sp>
      <p:pic>
        <p:nvPicPr>
          <p:cNvPr id="6" name="Picture 5">
            <a:extLst>
              <a:ext uri="{FF2B5EF4-FFF2-40B4-BE49-F238E27FC236}">
                <a16:creationId xmlns:a16="http://schemas.microsoft.com/office/drawing/2014/main" id="{78AB18FE-3FAA-4D43-97C5-1B29F21DB112}"/>
              </a:ext>
            </a:extLst>
          </p:cNvPr>
          <p:cNvPicPr>
            <a:picLocks noChangeAspect="1"/>
          </p:cNvPicPr>
          <p:nvPr/>
        </p:nvPicPr>
        <p:blipFill>
          <a:blip r:embed="rId3"/>
          <a:stretch>
            <a:fillRect/>
          </a:stretch>
        </p:blipFill>
        <p:spPr>
          <a:xfrm>
            <a:off x="0" y="-99129"/>
            <a:ext cx="13004800" cy="1591753"/>
          </a:xfrm>
          <a:prstGeom prst="rect">
            <a:avLst/>
          </a:prstGeom>
        </p:spPr>
      </p:pic>
      <p:pic>
        <p:nvPicPr>
          <p:cNvPr id="7" name="Picture 6">
            <a:extLst>
              <a:ext uri="{FF2B5EF4-FFF2-40B4-BE49-F238E27FC236}">
                <a16:creationId xmlns:a16="http://schemas.microsoft.com/office/drawing/2014/main" id="{30542E12-F0ED-42F3-81FC-4C3272BC1097}"/>
              </a:ext>
            </a:extLst>
          </p:cNvPr>
          <p:cNvPicPr>
            <a:picLocks noChangeAspect="1"/>
          </p:cNvPicPr>
          <p:nvPr/>
        </p:nvPicPr>
        <p:blipFill>
          <a:blip r:embed="rId4"/>
          <a:stretch>
            <a:fillRect/>
          </a:stretch>
        </p:blipFill>
        <p:spPr>
          <a:xfrm>
            <a:off x="10231244" y="-196673"/>
            <a:ext cx="2773555" cy="1917897"/>
          </a:xfrm>
          <a:prstGeom prst="rect">
            <a:avLst/>
          </a:prstGeom>
        </p:spPr>
      </p:pic>
      <p:sp>
        <p:nvSpPr>
          <p:cNvPr id="11" name="TextBox 10">
            <a:extLst>
              <a:ext uri="{FF2B5EF4-FFF2-40B4-BE49-F238E27FC236}">
                <a16:creationId xmlns:a16="http://schemas.microsoft.com/office/drawing/2014/main" id="{541C3A05-E98D-4807-9F6B-DC6583EEE164}"/>
              </a:ext>
            </a:extLst>
          </p:cNvPr>
          <p:cNvSpPr txBox="1"/>
          <p:nvPr/>
        </p:nvSpPr>
        <p:spPr>
          <a:xfrm>
            <a:off x="7476565" y="3342545"/>
            <a:ext cx="5528233" cy="3416320"/>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Data Systems</a:t>
            </a:r>
          </a:p>
          <a:p>
            <a:r>
              <a:rPr lang="en-US" dirty="0"/>
              <a:t>TG1. The use of GLOBE data systems (data collection, data entry, visualizations, ADAT, and retrieval) has increased</a:t>
            </a:r>
          </a:p>
        </p:txBody>
      </p:sp>
    </p:spTree>
    <p:extLst>
      <p:ext uri="{BB962C8B-B14F-4D97-AF65-F5344CB8AC3E}">
        <p14:creationId xmlns:p14="http://schemas.microsoft.com/office/powerpoint/2010/main" val="10634306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262C-F75B-4EFE-B31A-9A92677834C1}"/>
              </a:ext>
            </a:extLst>
          </p:cNvPr>
          <p:cNvSpPr>
            <a:spLocks noGrp="1"/>
          </p:cNvSpPr>
          <p:nvPr>
            <p:ph type="title"/>
          </p:nvPr>
        </p:nvSpPr>
        <p:spPr>
          <a:xfrm>
            <a:off x="59204" y="1801906"/>
            <a:ext cx="12876866" cy="874618"/>
          </a:xfrm>
        </p:spPr>
        <p:txBody>
          <a:bodyPr>
            <a:normAutofit/>
          </a:bodyPr>
          <a:lstStyle/>
          <a:p>
            <a:pPr algn="l"/>
            <a:r>
              <a:rPr lang="en-US" sz="4400" dirty="0">
                <a:solidFill>
                  <a:schemeClr val="accent1"/>
                </a:solidFill>
              </a:rPr>
              <a:t>5.	Communications</a:t>
            </a:r>
          </a:p>
        </p:txBody>
      </p:sp>
      <p:pic>
        <p:nvPicPr>
          <p:cNvPr id="3" name="Picture 2">
            <a:extLst>
              <a:ext uri="{FF2B5EF4-FFF2-40B4-BE49-F238E27FC236}">
                <a16:creationId xmlns:a16="http://schemas.microsoft.com/office/drawing/2014/main" id="{EDEF9623-F23F-4E24-B6D7-0BFCFEE2BA60}"/>
              </a:ext>
            </a:extLst>
          </p:cNvPr>
          <p:cNvPicPr>
            <a:picLocks noChangeAspect="1"/>
          </p:cNvPicPr>
          <p:nvPr/>
        </p:nvPicPr>
        <p:blipFill>
          <a:blip r:embed="rId2"/>
          <a:stretch>
            <a:fillRect/>
          </a:stretch>
        </p:blipFill>
        <p:spPr>
          <a:xfrm>
            <a:off x="-1" y="0"/>
            <a:ext cx="12936071" cy="1834037"/>
          </a:xfrm>
          <a:prstGeom prst="rect">
            <a:avLst/>
          </a:prstGeom>
        </p:spPr>
      </p:pic>
      <p:pic>
        <p:nvPicPr>
          <p:cNvPr id="4" name="Picture 3">
            <a:extLst>
              <a:ext uri="{FF2B5EF4-FFF2-40B4-BE49-F238E27FC236}">
                <a16:creationId xmlns:a16="http://schemas.microsoft.com/office/drawing/2014/main" id="{F7C75434-19B0-4C2F-A8A1-C6A1D427DFF9}"/>
              </a:ext>
            </a:extLst>
          </p:cNvPr>
          <p:cNvPicPr>
            <a:picLocks noChangeAspect="1"/>
          </p:cNvPicPr>
          <p:nvPr/>
        </p:nvPicPr>
        <p:blipFill>
          <a:blip r:embed="rId3"/>
          <a:stretch>
            <a:fillRect/>
          </a:stretch>
        </p:blipFill>
        <p:spPr>
          <a:xfrm>
            <a:off x="10246659" y="-1"/>
            <a:ext cx="2758141" cy="1801907"/>
          </a:xfrm>
          <a:prstGeom prst="rect">
            <a:avLst/>
          </a:prstGeom>
        </p:spPr>
      </p:pic>
      <p:pic>
        <p:nvPicPr>
          <p:cNvPr id="12" name="Picture 11">
            <a:extLst>
              <a:ext uri="{FF2B5EF4-FFF2-40B4-BE49-F238E27FC236}">
                <a16:creationId xmlns:a16="http://schemas.microsoft.com/office/drawing/2014/main" id="{6FACECE5-C877-4C90-9196-534A813F5F87}"/>
              </a:ext>
            </a:extLst>
          </p:cNvPr>
          <p:cNvPicPr>
            <a:picLocks noChangeAspect="1"/>
          </p:cNvPicPr>
          <p:nvPr/>
        </p:nvPicPr>
        <p:blipFill>
          <a:blip r:embed="rId4"/>
          <a:stretch>
            <a:fillRect/>
          </a:stretch>
        </p:blipFill>
        <p:spPr>
          <a:xfrm>
            <a:off x="42413" y="8931363"/>
            <a:ext cx="13003895" cy="987638"/>
          </a:xfrm>
          <a:prstGeom prst="rect">
            <a:avLst/>
          </a:prstGeom>
        </p:spPr>
      </p:pic>
      <p:sp>
        <p:nvSpPr>
          <p:cNvPr id="16" name="TextBox 15">
            <a:extLst>
              <a:ext uri="{FF2B5EF4-FFF2-40B4-BE49-F238E27FC236}">
                <a16:creationId xmlns:a16="http://schemas.microsoft.com/office/drawing/2014/main" id="{78A24D9E-9446-4186-AF1E-2119D85D2C89}"/>
              </a:ext>
            </a:extLst>
          </p:cNvPr>
          <p:cNvSpPr txBox="1"/>
          <p:nvPr/>
        </p:nvSpPr>
        <p:spPr>
          <a:xfrm>
            <a:off x="1" y="2676525"/>
            <a:ext cx="7906868" cy="766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t>Nepal schools, students, and GLOBE trainers are in the communication link through AP GLOBE Messenger Group, email, and another separate messenger group who participated in different programs. </a:t>
            </a:r>
          </a:p>
          <a:p>
            <a:r>
              <a:rPr lang="en-US" sz="3200" dirty="0"/>
              <a:t>There were two sharing meetings on the GLOBE program in Nepal with </a:t>
            </a:r>
            <a:r>
              <a:rPr lang="en-US" sz="3200" b="1" dirty="0"/>
              <a:t>Mr. Patrick S. Gan, Regional ESTH officer for South Asia,</a:t>
            </a:r>
            <a:r>
              <a:rPr lang="en-US" sz="3200" dirty="0"/>
              <a:t> one in the ECCA office on September 16, 2022and another in US Embassy on December 13, 2022   </a:t>
            </a:r>
          </a:p>
          <a:p>
            <a:endParaRPr lang="en-US" dirty="0"/>
          </a:p>
          <a:p>
            <a:endParaRPr lang="en-US" dirty="0"/>
          </a:p>
          <a:p>
            <a:endParaRPr lang="en-US" dirty="0"/>
          </a:p>
        </p:txBody>
      </p:sp>
      <p:sp>
        <p:nvSpPr>
          <p:cNvPr id="21" name="TextBox 20">
            <a:extLst>
              <a:ext uri="{FF2B5EF4-FFF2-40B4-BE49-F238E27FC236}">
                <a16:creationId xmlns:a16="http://schemas.microsoft.com/office/drawing/2014/main" id="{F75AF2F2-72BC-4224-8CBB-F6AC75EBD93B}"/>
              </a:ext>
            </a:extLst>
          </p:cNvPr>
          <p:cNvSpPr txBox="1"/>
          <p:nvPr/>
        </p:nvSpPr>
        <p:spPr>
          <a:xfrm>
            <a:off x="7966072" y="2170034"/>
            <a:ext cx="4969997" cy="4154984"/>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t>Interactions and Collaboration</a:t>
            </a:r>
          </a:p>
          <a:p>
            <a:r>
              <a:rPr lang="en-US" sz="2400" dirty="0"/>
              <a:t>CG2. Increase interactions and collaborations among local, regional, and international GLOBE communities through events and activities.</a:t>
            </a:r>
          </a:p>
          <a:p>
            <a:endParaRPr lang="en-US" sz="2400" dirty="0"/>
          </a:p>
          <a:p>
            <a:r>
              <a:rPr lang="en-US" sz="2400" dirty="0"/>
              <a:t>Communication Pathways </a:t>
            </a:r>
          </a:p>
          <a:p>
            <a:r>
              <a:rPr lang="en-US" sz="2400" dirty="0"/>
              <a:t>CMG1. Improve the communication pathways among the GLOBE community</a:t>
            </a:r>
          </a:p>
        </p:txBody>
      </p:sp>
    </p:spTree>
    <p:extLst>
      <p:ext uri="{BB962C8B-B14F-4D97-AF65-F5344CB8AC3E}">
        <p14:creationId xmlns:p14="http://schemas.microsoft.com/office/powerpoint/2010/main" val="34077987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6E9B-EEB8-4C3B-8A5F-29DABF406BB6}"/>
              </a:ext>
            </a:extLst>
          </p:cNvPr>
          <p:cNvSpPr>
            <a:spLocks noGrp="1"/>
          </p:cNvSpPr>
          <p:nvPr>
            <p:ph type="title"/>
          </p:nvPr>
        </p:nvSpPr>
        <p:spPr>
          <a:xfrm>
            <a:off x="104546" y="2097741"/>
            <a:ext cx="9563889" cy="1317812"/>
          </a:xfrm>
        </p:spPr>
        <p:txBody>
          <a:bodyPr>
            <a:normAutofit fontScale="90000"/>
          </a:bodyPr>
          <a:lstStyle/>
          <a:p>
            <a:br>
              <a:rPr lang="en-US" sz="6000" dirty="0">
                <a:solidFill>
                  <a:schemeClr val="accent1"/>
                </a:solidFill>
              </a:rPr>
            </a:br>
            <a:r>
              <a:rPr lang="en-US" sz="6000" dirty="0">
                <a:solidFill>
                  <a:schemeClr val="accent1"/>
                </a:solidFill>
              </a:rPr>
              <a:t>Plans and Ideas for 2023/2024:</a:t>
            </a:r>
            <a:br>
              <a:rPr lang="en-US" sz="6000" dirty="0">
                <a:solidFill>
                  <a:schemeClr val="accent1"/>
                </a:solidFill>
              </a:rPr>
            </a:br>
            <a:endParaRPr lang="en-US" sz="6000" dirty="0">
              <a:solidFill>
                <a:schemeClr val="accent1"/>
              </a:solidFill>
            </a:endParaRPr>
          </a:p>
        </p:txBody>
      </p:sp>
      <p:pic>
        <p:nvPicPr>
          <p:cNvPr id="3" name="Picture 2">
            <a:extLst>
              <a:ext uri="{FF2B5EF4-FFF2-40B4-BE49-F238E27FC236}">
                <a16:creationId xmlns:a16="http://schemas.microsoft.com/office/drawing/2014/main" id="{15B63ED0-0079-4F68-BBC3-562F1424B597}"/>
              </a:ext>
            </a:extLst>
          </p:cNvPr>
          <p:cNvPicPr>
            <a:picLocks noChangeAspect="1"/>
          </p:cNvPicPr>
          <p:nvPr/>
        </p:nvPicPr>
        <p:blipFill>
          <a:blip r:embed="rId2"/>
          <a:stretch>
            <a:fillRect/>
          </a:stretch>
        </p:blipFill>
        <p:spPr>
          <a:xfrm>
            <a:off x="0" y="-64348"/>
            <a:ext cx="12900254" cy="1828959"/>
          </a:xfrm>
          <a:prstGeom prst="rect">
            <a:avLst/>
          </a:prstGeom>
        </p:spPr>
      </p:pic>
      <p:pic>
        <p:nvPicPr>
          <p:cNvPr id="11" name="Picture 10">
            <a:extLst>
              <a:ext uri="{FF2B5EF4-FFF2-40B4-BE49-F238E27FC236}">
                <a16:creationId xmlns:a16="http://schemas.microsoft.com/office/drawing/2014/main" id="{1E8C9E24-7928-4943-83BC-F59EAA734188}"/>
              </a:ext>
            </a:extLst>
          </p:cNvPr>
          <p:cNvPicPr>
            <a:picLocks noChangeAspect="1"/>
          </p:cNvPicPr>
          <p:nvPr/>
        </p:nvPicPr>
        <p:blipFill>
          <a:blip r:embed="rId3"/>
          <a:stretch>
            <a:fillRect/>
          </a:stretch>
        </p:blipFill>
        <p:spPr>
          <a:xfrm>
            <a:off x="10164010" y="-68830"/>
            <a:ext cx="2807168" cy="1868001"/>
          </a:xfrm>
          <a:prstGeom prst="rect">
            <a:avLst/>
          </a:prstGeom>
        </p:spPr>
      </p:pic>
      <p:sp>
        <p:nvSpPr>
          <p:cNvPr id="13" name="TextBox 12">
            <a:extLst>
              <a:ext uri="{FF2B5EF4-FFF2-40B4-BE49-F238E27FC236}">
                <a16:creationId xmlns:a16="http://schemas.microsoft.com/office/drawing/2014/main" id="{1077971F-9A37-46F1-BCC5-709ED24C9B73}"/>
              </a:ext>
            </a:extLst>
          </p:cNvPr>
          <p:cNvSpPr txBox="1"/>
          <p:nvPr/>
        </p:nvSpPr>
        <p:spPr>
          <a:xfrm>
            <a:off x="0" y="3307976"/>
            <a:ext cx="12900254"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dirty="0"/>
          </a:p>
          <a:p>
            <a:r>
              <a:rPr lang="en-US" dirty="0"/>
              <a:t>1.	GLOBE training program for youth – March/April/May 2023/ 2024</a:t>
            </a:r>
          </a:p>
          <a:p>
            <a:r>
              <a:rPr lang="en-US" dirty="0"/>
              <a:t>  2.	GLOBE training program for students – April/May/June 2023/2024</a:t>
            </a:r>
          </a:p>
          <a:p>
            <a:r>
              <a:rPr lang="en-US" dirty="0"/>
              <a:t> 3.	Refresher training on GLOBE for teachers and students – November/December 2023</a:t>
            </a:r>
          </a:p>
          <a:p>
            <a:pPr marL="742950" indent="-742950">
              <a:buAutoNum type="arabicPeriod" startAt="4"/>
            </a:pPr>
            <a:r>
              <a:rPr lang="en-US" dirty="0"/>
              <a:t>Lake Expedition Exchange Program – April end 2023 / September 2023</a:t>
            </a:r>
          </a:p>
          <a:p>
            <a:pPr marL="742950" indent="-742950">
              <a:buAutoNum type="arabicPeriod" startAt="4"/>
            </a:pPr>
            <a:r>
              <a:rPr lang="en-US" dirty="0"/>
              <a:t>National Child Club Conference – April/May 2024</a:t>
            </a:r>
          </a:p>
          <a:p>
            <a:endParaRPr lang="en-US" dirty="0"/>
          </a:p>
        </p:txBody>
      </p:sp>
    </p:spTree>
    <p:extLst>
      <p:ext uri="{BB962C8B-B14F-4D97-AF65-F5344CB8AC3E}">
        <p14:creationId xmlns:p14="http://schemas.microsoft.com/office/powerpoint/2010/main" val="3290402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8592670" y="2272553"/>
            <a:ext cx="3459629" cy="1600200"/>
          </a:xfrm>
          <a:prstGeom prst="rect">
            <a:avLst/>
          </a:prstGeom>
        </p:spPr>
        <p:txBody>
          <a:bodyPr>
            <a:normAutofit/>
          </a:bodyPr>
          <a:lstStyle>
            <a:lvl1pPr>
              <a:defRPr sz="4400">
                <a:solidFill>
                  <a:srgbClr val="83C2FD"/>
                </a:solidFill>
              </a:defRPr>
            </a:lvl1pPr>
          </a:lstStyle>
          <a:p>
            <a:r>
              <a:rPr lang="en-US" dirty="0"/>
              <a:t>ECCA Brief</a:t>
            </a:r>
            <a:endParaRPr dirty="0"/>
          </a:p>
        </p:txBody>
      </p:sp>
      <p:sp>
        <p:nvSpPr>
          <p:cNvPr id="226" name="Shape 226"/>
          <p:cNvSpPr>
            <a:spLocks noGrp="1"/>
          </p:cNvSpPr>
          <p:nvPr>
            <p:ph type="body" idx="1"/>
          </p:nvPr>
        </p:nvSpPr>
        <p:spPr>
          <a:xfrm>
            <a:off x="0" y="2380129"/>
            <a:ext cx="13004799" cy="6737879"/>
          </a:xfrm>
          <a:prstGeom prst="rect">
            <a:avLst/>
          </a:prstGeom>
        </p:spPr>
        <p:txBody>
          <a:bodyPr>
            <a:noAutofit/>
          </a:bodyPr>
          <a:lstStyle/>
          <a:p>
            <a:pPr marL="0" indent="0">
              <a:lnSpc>
                <a:spcPct val="80000"/>
              </a:lnSpc>
              <a:buSzTx/>
              <a:buNone/>
              <a:defRPr sz="3300"/>
            </a:pPr>
            <a:r>
              <a:rPr lang="en-US" sz="2000" dirty="0"/>
              <a:t>Established in 1987 as a non-profit, nonpolitical, non-govt. org.</a:t>
            </a:r>
          </a:p>
          <a:p>
            <a:pPr marL="0" indent="0">
              <a:lnSpc>
                <a:spcPct val="80000"/>
              </a:lnSpc>
              <a:buSzTx/>
              <a:buNone/>
              <a:defRPr sz="3300"/>
            </a:pPr>
            <a:r>
              <a:rPr lang="en-US" sz="2000" dirty="0"/>
              <a:t>Pioneered the concept of children’s nature club (in Nepal) in1992</a:t>
            </a:r>
          </a:p>
          <a:p>
            <a:pPr marL="0" indent="0">
              <a:lnSpc>
                <a:spcPct val="80000"/>
              </a:lnSpc>
              <a:buSzTx/>
              <a:buNone/>
              <a:defRPr sz="3300"/>
            </a:pPr>
            <a:r>
              <a:rPr lang="en-US" sz="2000" b="1" dirty="0"/>
              <a:t>Awards: </a:t>
            </a:r>
          </a:p>
          <a:p>
            <a:pPr marL="0" indent="0">
              <a:lnSpc>
                <a:spcPct val="80000"/>
              </a:lnSpc>
              <a:buSzTx/>
              <a:buNone/>
              <a:defRPr sz="3300"/>
            </a:pPr>
            <a:r>
              <a:rPr lang="en-US" sz="2000" dirty="0"/>
              <a:t>1991 and 2001 by the Government of Nepal</a:t>
            </a:r>
          </a:p>
          <a:p>
            <a:pPr marL="0" indent="0">
              <a:lnSpc>
                <a:spcPct val="80000"/>
              </a:lnSpc>
              <a:buSzTx/>
              <a:buNone/>
              <a:defRPr sz="3300"/>
            </a:pPr>
            <a:r>
              <a:rPr lang="en-US" sz="2000" dirty="0"/>
              <a:t>1993, International Rolex Award (for ECCA’s unique methodology)</a:t>
            </a:r>
          </a:p>
          <a:p>
            <a:pPr marL="0" indent="0">
              <a:lnSpc>
                <a:spcPct val="80000"/>
              </a:lnSpc>
              <a:buSzTx/>
              <a:buNone/>
              <a:defRPr sz="3300"/>
            </a:pPr>
            <a:r>
              <a:rPr lang="en-US" sz="2000" dirty="0"/>
              <a:t>2005, Global Development Marketplace (for Solar </a:t>
            </a:r>
            <a:r>
              <a:rPr lang="en-US" sz="2000" dirty="0" err="1"/>
              <a:t>Tuki</a:t>
            </a:r>
            <a:r>
              <a:rPr lang="en-US" sz="2000" dirty="0"/>
              <a:t>), World Bank, Washington DC, USA</a:t>
            </a:r>
          </a:p>
          <a:p>
            <a:pPr marL="0" indent="0">
              <a:lnSpc>
                <a:spcPct val="80000"/>
              </a:lnSpc>
              <a:buSzTx/>
              <a:buNone/>
              <a:defRPr sz="3300"/>
            </a:pPr>
            <a:r>
              <a:rPr lang="en-US" sz="2000" dirty="0"/>
              <a:t>2007, Tech Museum Awards (category Economic Development) (for Solar </a:t>
            </a:r>
            <a:r>
              <a:rPr lang="en-US" sz="2000" dirty="0" err="1"/>
              <a:t>Tuki</a:t>
            </a:r>
            <a:r>
              <a:rPr lang="en-US" sz="2000" dirty="0"/>
              <a:t>), The Tech Museum of Innovation, California, USA</a:t>
            </a:r>
          </a:p>
          <a:p>
            <a:pPr marL="0" indent="0">
              <a:lnSpc>
                <a:spcPct val="80000"/>
              </a:lnSpc>
              <a:buSzTx/>
              <a:buNone/>
              <a:defRPr sz="3300"/>
            </a:pPr>
            <a:r>
              <a:rPr lang="en-US" sz="2000" dirty="0"/>
              <a:t>2008, Nepal Development Marketplace (for safe drinking water campaign)</a:t>
            </a:r>
          </a:p>
          <a:p>
            <a:pPr marL="0" indent="0">
              <a:lnSpc>
                <a:spcPct val="80000"/>
              </a:lnSpc>
              <a:buSzTx/>
              <a:buNone/>
              <a:defRPr sz="3300"/>
            </a:pPr>
            <a:r>
              <a:rPr lang="en-US" sz="2000" dirty="0"/>
              <a:t>2014, Nature Conservation Award, Nepal Academy of Science and Technology (NAST)</a:t>
            </a:r>
          </a:p>
          <a:p>
            <a:pPr marL="0" indent="0">
              <a:lnSpc>
                <a:spcPct val="80000"/>
              </a:lnSpc>
              <a:buSzTx/>
              <a:buNone/>
              <a:defRPr sz="3300"/>
            </a:pPr>
            <a:endParaRPr sz="2000" dirty="0"/>
          </a:p>
        </p:txBody>
      </p:sp>
      <p:pic>
        <p:nvPicPr>
          <p:cNvPr id="2" name="Picture 1">
            <a:extLst>
              <a:ext uri="{FF2B5EF4-FFF2-40B4-BE49-F238E27FC236}">
                <a16:creationId xmlns:a16="http://schemas.microsoft.com/office/drawing/2014/main" id="{89FCB6BC-1112-40AB-ABDB-242B740A54BF}"/>
              </a:ext>
            </a:extLst>
          </p:cNvPr>
          <p:cNvPicPr>
            <a:picLocks noChangeAspect="1"/>
          </p:cNvPicPr>
          <p:nvPr/>
        </p:nvPicPr>
        <p:blipFill>
          <a:blip r:embed="rId2"/>
          <a:stretch>
            <a:fillRect/>
          </a:stretch>
        </p:blipFill>
        <p:spPr>
          <a:xfrm>
            <a:off x="0" y="-117689"/>
            <a:ext cx="12896770" cy="1828959"/>
          </a:xfrm>
          <a:prstGeom prst="rect">
            <a:avLst/>
          </a:prstGeom>
        </p:spPr>
      </p:pic>
      <p:pic>
        <p:nvPicPr>
          <p:cNvPr id="3" name="Picture 2">
            <a:extLst>
              <a:ext uri="{FF2B5EF4-FFF2-40B4-BE49-F238E27FC236}">
                <a16:creationId xmlns:a16="http://schemas.microsoft.com/office/drawing/2014/main" id="{9AC14976-E122-4D77-A14B-CDD5E6E0A767}"/>
              </a:ext>
            </a:extLst>
          </p:cNvPr>
          <p:cNvPicPr>
            <a:picLocks noChangeAspect="1"/>
          </p:cNvPicPr>
          <p:nvPr/>
        </p:nvPicPr>
        <p:blipFill>
          <a:blip r:embed="rId3"/>
          <a:stretch>
            <a:fillRect/>
          </a:stretch>
        </p:blipFill>
        <p:spPr>
          <a:xfrm>
            <a:off x="10192871" y="-192821"/>
            <a:ext cx="2811929" cy="1904091"/>
          </a:xfrm>
          <a:prstGeom prst="rect">
            <a:avLst/>
          </a:prstGeom>
        </p:spPr>
      </p:pic>
      <p:pic>
        <p:nvPicPr>
          <p:cNvPr id="4" name="Picture 3">
            <a:extLst>
              <a:ext uri="{FF2B5EF4-FFF2-40B4-BE49-F238E27FC236}">
                <a16:creationId xmlns:a16="http://schemas.microsoft.com/office/drawing/2014/main" id="{19C11FA4-E850-4A37-8D10-DFBC5F9A4E50}"/>
              </a:ext>
            </a:extLst>
          </p:cNvPr>
          <p:cNvPicPr>
            <a:picLocks noChangeAspect="1"/>
          </p:cNvPicPr>
          <p:nvPr/>
        </p:nvPicPr>
        <p:blipFill>
          <a:blip r:embed="rId4"/>
          <a:stretch>
            <a:fillRect/>
          </a:stretch>
        </p:blipFill>
        <p:spPr>
          <a:xfrm>
            <a:off x="24652" y="8794376"/>
            <a:ext cx="13003895" cy="98763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0102"/>
            <a:ext cx="8148918" cy="893398"/>
          </a:xfrm>
        </p:spPr>
        <p:txBody>
          <a:bodyPr>
            <a:normAutofit/>
          </a:bodyPr>
          <a:lstStyle/>
          <a:p>
            <a:r>
              <a:rPr lang="en-US" sz="4400" dirty="0">
                <a:solidFill>
                  <a:schemeClr val="accent1"/>
                </a:solidFill>
              </a:rPr>
              <a:t>ECCA Mission and Methodology</a:t>
            </a:r>
          </a:p>
        </p:txBody>
      </p:sp>
      <p:sp>
        <p:nvSpPr>
          <p:cNvPr id="3" name="Text Placeholder 2"/>
          <p:cNvSpPr>
            <a:spLocks noGrp="1"/>
          </p:cNvSpPr>
          <p:nvPr>
            <p:ph type="body" idx="1"/>
          </p:nvPr>
        </p:nvSpPr>
        <p:spPr>
          <a:xfrm>
            <a:off x="104546" y="2943770"/>
            <a:ext cx="12900254" cy="2219895"/>
          </a:xfrm>
        </p:spPr>
        <p:txBody>
          <a:bodyPr>
            <a:normAutofit fontScale="47500" lnSpcReduction="20000"/>
          </a:bodyPr>
          <a:lstStyle/>
          <a:p>
            <a:r>
              <a:rPr lang="en-US" sz="4400" dirty="0"/>
              <a:t>ECCA shall be a Professional Volunteer Organization dedicated to securing a sound ecological future</a:t>
            </a:r>
          </a:p>
          <a:p>
            <a:r>
              <a:rPr lang="en-US" sz="4400" dirty="0"/>
              <a:t>ECCA shall create a platform for youths and school children to lead positive change in environmental conservation and community development</a:t>
            </a:r>
          </a:p>
          <a:p>
            <a:r>
              <a:rPr lang="en-US" sz="4400" dirty="0"/>
              <a:t>ECCA shall support the development of conservation-related entrepreneurship</a:t>
            </a:r>
          </a:p>
          <a:p>
            <a:endParaRPr lang="en-US" dirty="0"/>
          </a:p>
        </p:txBody>
      </p:sp>
      <p:pic>
        <p:nvPicPr>
          <p:cNvPr id="4" name="Picture 3"/>
          <p:cNvPicPr>
            <a:picLocks noChangeAspect="1"/>
          </p:cNvPicPr>
          <p:nvPr/>
        </p:nvPicPr>
        <p:blipFill>
          <a:blip r:embed="rId2"/>
          <a:stretch>
            <a:fillRect/>
          </a:stretch>
        </p:blipFill>
        <p:spPr>
          <a:xfrm>
            <a:off x="2645325" y="5387221"/>
            <a:ext cx="6450127" cy="3322608"/>
          </a:xfrm>
          <a:prstGeom prst="rect">
            <a:avLst/>
          </a:prstGeom>
        </p:spPr>
      </p:pic>
      <p:pic>
        <p:nvPicPr>
          <p:cNvPr id="5" name="Picture 4"/>
          <p:cNvPicPr>
            <a:picLocks noChangeAspect="1"/>
          </p:cNvPicPr>
          <p:nvPr/>
        </p:nvPicPr>
        <p:blipFill>
          <a:blip r:embed="rId3"/>
          <a:stretch>
            <a:fillRect/>
          </a:stretch>
        </p:blipFill>
        <p:spPr>
          <a:xfrm>
            <a:off x="6345988" y="5945967"/>
            <a:ext cx="987638" cy="896190"/>
          </a:xfrm>
          <a:prstGeom prst="rect">
            <a:avLst/>
          </a:prstGeom>
        </p:spPr>
      </p:pic>
      <p:pic>
        <p:nvPicPr>
          <p:cNvPr id="6" name="Picture 5"/>
          <p:cNvPicPr>
            <a:picLocks noChangeAspect="1"/>
          </p:cNvPicPr>
          <p:nvPr/>
        </p:nvPicPr>
        <p:blipFill>
          <a:blip r:embed="rId4"/>
          <a:stretch>
            <a:fillRect/>
          </a:stretch>
        </p:blipFill>
        <p:spPr>
          <a:xfrm>
            <a:off x="6753777" y="6757496"/>
            <a:ext cx="987638" cy="896190"/>
          </a:xfrm>
          <a:prstGeom prst="rect">
            <a:avLst/>
          </a:prstGeom>
        </p:spPr>
      </p:pic>
      <p:pic>
        <p:nvPicPr>
          <p:cNvPr id="7" name="Picture 6"/>
          <p:cNvPicPr>
            <a:picLocks noChangeAspect="1"/>
          </p:cNvPicPr>
          <p:nvPr/>
        </p:nvPicPr>
        <p:blipFill>
          <a:blip r:embed="rId4"/>
          <a:stretch>
            <a:fillRect/>
          </a:stretch>
        </p:blipFill>
        <p:spPr>
          <a:xfrm>
            <a:off x="7490038" y="7813639"/>
            <a:ext cx="987638" cy="896190"/>
          </a:xfrm>
          <a:prstGeom prst="rect">
            <a:avLst/>
          </a:prstGeom>
        </p:spPr>
      </p:pic>
      <p:pic>
        <p:nvPicPr>
          <p:cNvPr id="8" name="Picture 7"/>
          <p:cNvPicPr>
            <a:picLocks noChangeAspect="1"/>
          </p:cNvPicPr>
          <p:nvPr/>
        </p:nvPicPr>
        <p:blipFill>
          <a:blip r:embed="rId5"/>
          <a:stretch>
            <a:fillRect/>
          </a:stretch>
        </p:blipFill>
        <p:spPr>
          <a:xfrm>
            <a:off x="7490038" y="5727491"/>
            <a:ext cx="3279932" cy="841321"/>
          </a:xfrm>
          <a:prstGeom prst="rect">
            <a:avLst/>
          </a:prstGeom>
        </p:spPr>
      </p:pic>
      <p:pic>
        <p:nvPicPr>
          <p:cNvPr id="9" name="Picture 8"/>
          <p:cNvPicPr>
            <a:picLocks noChangeAspect="1"/>
          </p:cNvPicPr>
          <p:nvPr/>
        </p:nvPicPr>
        <p:blipFill>
          <a:blip r:embed="rId6"/>
          <a:stretch>
            <a:fillRect/>
          </a:stretch>
        </p:blipFill>
        <p:spPr>
          <a:xfrm>
            <a:off x="8261265" y="7098365"/>
            <a:ext cx="3588602" cy="1795481"/>
          </a:xfrm>
          <a:prstGeom prst="rect">
            <a:avLst/>
          </a:prstGeom>
        </p:spPr>
      </p:pic>
      <p:pic>
        <p:nvPicPr>
          <p:cNvPr id="10" name="Picture 9">
            <a:extLst>
              <a:ext uri="{FF2B5EF4-FFF2-40B4-BE49-F238E27FC236}">
                <a16:creationId xmlns:a16="http://schemas.microsoft.com/office/drawing/2014/main" id="{A2742B50-B5DE-4A3C-9C33-9A1A3C2065A7}"/>
              </a:ext>
            </a:extLst>
          </p:cNvPr>
          <p:cNvPicPr>
            <a:picLocks noChangeAspect="1"/>
          </p:cNvPicPr>
          <p:nvPr/>
        </p:nvPicPr>
        <p:blipFill>
          <a:blip r:embed="rId7"/>
          <a:stretch>
            <a:fillRect/>
          </a:stretch>
        </p:blipFill>
        <p:spPr>
          <a:xfrm>
            <a:off x="0" y="-118857"/>
            <a:ext cx="12900254" cy="1828959"/>
          </a:xfrm>
          <a:prstGeom prst="rect">
            <a:avLst/>
          </a:prstGeom>
        </p:spPr>
      </p:pic>
      <p:pic>
        <p:nvPicPr>
          <p:cNvPr id="11" name="Picture 10">
            <a:extLst>
              <a:ext uri="{FF2B5EF4-FFF2-40B4-BE49-F238E27FC236}">
                <a16:creationId xmlns:a16="http://schemas.microsoft.com/office/drawing/2014/main" id="{8D06D0E8-4060-4765-B37B-9B84A30BF7E8}"/>
              </a:ext>
            </a:extLst>
          </p:cNvPr>
          <p:cNvPicPr>
            <a:picLocks noChangeAspect="1"/>
          </p:cNvPicPr>
          <p:nvPr/>
        </p:nvPicPr>
        <p:blipFill>
          <a:blip r:embed="rId8"/>
          <a:stretch>
            <a:fillRect/>
          </a:stretch>
        </p:blipFill>
        <p:spPr>
          <a:xfrm>
            <a:off x="10110221" y="-118857"/>
            <a:ext cx="2627604" cy="1926503"/>
          </a:xfrm>
          <a:prstGeom prst="rect">
            <a:avLst/>
          </a:prstGeom>
        </p:spPr>
      </p:pic>
      <p:pic>
        <p:nvPicPr>
          <p:cNvPr id="12" name="Picture 11">
            <a:extLst>
              <a:ext uri="{FF2B5EF4-FFF2-40B4-BE49-F238E27FC236}">
                <a16:creationId xmlns:a16="http://schemas.microsoft.com/office/drawing/2014/main" id="{2EB86301-70E0-4FC4-A87F-26D71F76C2B8}"/>
              </a:ext>
            </a:extLst>
          </p:cNvPr>
          <p:cNvPicPr>
            <a:picLocks noChangeAspect="1"/>
          </p:cNvPicPr>
          <p:nvPr/>
        </p:nvPicPr>
        <p:blipFill>
          <a:blip r:embed="rId9"/>
          <a:stretch>
            <a:fillRect/>
          </a:stretch>
        </p:blipFill>
        <p:spPr>
          <a:xfrm>
            <a:off x="0" y="8815281"/>
            <a:ext cx="13003895" cy="987638"/>
          </a:xfrm>
          <a:prstGeom prst="rect">
            <a:avLst/>
          </a:prstGeom>
        </p:spPr>
      </p:pic>
    </p:spTree>
    <p:extLst>
      <p:ext uri="{BB962C8B-B14F-4D97-AF65-F5344CB8AC3E}">
        <p14:creationId xmlns:p14="http://schemas.microsoft.com/office/powerpoint/2010/main" val="19964522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1646"/>
            <a:ext cx="5431554" cy="1271853"/>
          </a:xfrm>
        </p:spPr>
        <p:txBody>
          <a:bodyPr>
            <a:normAutofit fontScale="90000"/>
          </a:bodyPr>
          <a:lstStyle/>
          <a:p>
            <a:r>
              <a:rPr lang="en-US" dirty="0">
                <a:solidFill>
                  <a:schemeClr val="accent1"/>
                </a:solidFill>
              </a:rPr>
              <a:t>Approach</a:t>
            </a:r>
          </a:p>
        </p:txBody>
      </p:sp>
      <p:pic>
        <p:nvPicPr>
          <p:cNvPr id="4" name="Picture 3"/>
          <p:cNvPicPr>
            <a:picLocks noChangeAspect="1"/>
          </p:cNvPicPr>
          <p:nvPr/>
        </p:nvPicPr>
        <p:blipFill>
          <a:blip r:embed="rId2"/>
          <a:stretch>
            <a:fillRect/>
          </a:stretch>
        </p:blipFill>
        <p:spPr>
          <a:xfrm>
            <a:off x="952500" y="2603500"/>
            <a:ext cx="11099800" cy="6327962"/>
          </a:xfrm>
          <a:prstGeom prst="rect">
            <a:avLst/>
          </a:prstGeom>
        </p:spPr>
      </p:pic>
      <p:pic>
        <p:nvPicPr>
          <p:cNvPr id="6" name="Picture 5"/>
          <p:cNvPicPr>
            <a:picLocks noChangeAspect="1"/>
          </p:cNvPicPr>
          <p:nvPr/>
        </p:nvPicPr>
        <p:blipFill>
          <a:blip r:embed="rId3"/>
          <a:stretch>
            <a:fillRect/>
          </a:stretch>
        </p:blipFill>
        <p:spPr>
          <a:xfrm rot="10469665">
            <a:off x="6091517" y="7172830"/>
            <a:ext cx="1018120" cy="438950"/>
          </a:xfrm>
          <a:prstGeom prst="rect">
            <a:avLst/>
          </a:prstGeom>
        </p:spPr>
      </p:pic>
      <p:pic>
        <p:nvPicPr>
          <p:cNvPr id="7" name="Picture 6"/>
          <p:cNvPicPr>
            <a:picLocks noChangeAspect="1"/>
          </p:cNvPicPr>
          <p:nvPr/>
        </p:nvPicPr>
        <p:blipFill>
          <a:blip r:embed="rId3"/>
          <a:stretch>
            <a:fillRect/>
          </a:stretch>
        </p:blipFill>
        <p:spPr>
          <a:xfrm rot="5160917">
            <a:off x="8700248" y="4975412"/>
            <a:ext cx="1902570" cy="820270"/>
          </a:xfrm>
          <a:prstGeom prst="rect">
            <a:avLst/>
          </a:prstGeom>
        </p:spPr>
      </p:pic>
      <p:pic>
        <p:nvPicPr>
          <p:cNvPr id="8" name="Picture 7"/>
          <p:cNvPicPr>
            <a:picLocks noChangeAspect="1"/>
          </p:cNvPicPr>
          <p:nvPr/>
        </p:nvPicPr>
        <p:blipFill>
          <a:blip r:embed="rId3"/>
          <a:stretch>
            <a:fillRect/>
          </a:stretch>
        </p:blipFill>
        <p:spPr>
          <a:xfrm rot="17273817">
            <a:off x="2702859" y="5385547"/>
            <a:ext cx="1018120" cy="438950"/>
          </a:xfrm>
          <a:prstGeom prst="rect">
            <a:avLst/>
          </a:prstGeom>
        </p:spPr>
      </p:pic>
      <p:pic>
        <p:nvPicPr>
          <p:cNvPr id="5" name="Picture 4"/>
          <p:cNvPicPr>
            <a:picLocks noChangeAspect="1"/>
          </p:cNvPicPr>
          <p:nvPr/>
        </p:nvPicPr>
        <p:blipFill>
          <a:blip r:embed="rId4"/>
          <a:stretch>
            <a:fillRect/>
          </a:stretch>
        </p:blipFill>
        <p:spPr>
          <a:xfrm>
            <a:off x="5431554" y="4657324"/>
            <a:ext cx="1579906" cy="681157"/>
          </a:xfrm>
          <a:prstGeom prst="rect">
            <a:avLst/>
          </a:prstGeom>
        </p:spPr>
      </p:pic>
      <p:pic>
        <p:nvPicPr>
          <p:cNvPr id="9" name="Picture 8">
            <a:extLst>
              <a:ext uri="{FF2B5EF4-FFF2-40B4-BE49-F238E27FC236}">
                <a16:creationId xmlns:a16="http://schemas.microsoft.com/office/drawing/2014/main" id="{99D83791-DECF-4BF7-9F4D-B3742DD43036}"/>
              </a:ext>
            </a:extLst>
          </p:cNvPr>
          <p:cNvPicPr>
            <a:picLocks noChangeAspect="1"/>
          </p:cNvPicPr>
          <p:nvPr/>
        </p:nvPicPr>
        <p:blipFill>
          <a:blip r:embed="rId5"/>
          <a:stretch>
            <a:fillRect/>
          </a:stretch>
        </p:blipFill>
        <p:spPr>
          <a:xfrm>
            <a:off x="0" y="-92341"/>
            <a:ext cx="12900254" cy="1568272"/>
          </a:xfrm>
          <a:prstGeom prst="rect">
            <a:avLst/>
          </a:prstGeom>
        </p:spPr>
      </p:pic>
      <p:pic>
        <p:nvPicPr>
          <p:cNvPr id="10" name="Picture 9">
            <a:extLst>
              <a:ext uri="{FF2B5EF4-FFF2-40B4-BE49-F238E27FC236}">
                <a16:creationId xmlns:a16="http://schemas.microsoft.com/office/drawing/2014/main" id="{97F677B5-20A1-4A96-8605-A32DBFCB3A51}"/>
              </a:ext>
            </a:extLst>
          </p:cNvPr>
          <p:cNvPicPr>
            <a:picLocks noChangeAspect="1"/>
          </p:cNvPicPr>
          <p:nvPr/>
        </p:nvPicPr>
        <p:blipFill>
          <a:blip r:embed="rId6"/>
          <a:stretch>
            <a:fillRect/>
          </a:stretch>
        </p:blipFill>
        <p:spPr>
          <a:xfrm>
            <a:off x="10002644" y="-36028"/>
            <a:ext cx="2897609" cy="1772645"/>
          </a:xfrm>
          <a:prstGeom prst="rect">
            <a:avLst/>
          </a:prstGeom>
        </p:spPr>
      </p:pic>
      <p:pic>
        <p:nvPicPr>
          <p:cNvPr id="11" name="Picture 10">
            <a:extLst>
              <a:ext uri="{FF2B5EF4-FFF2-40B4-BE49-F238E27FC236}">
                <a16:creationId xmlns:a16="http://schemas.microsoft.com/office/drawing/2014/main" id="{19F31569-1C34-447E-8674-DA08AC9A9BDB}"/>
              </a:ext>
            </a:extLst>
          </p:cNvPr>
          <p:cNvPicPr>
            <a:picLocks noChangeAspect="1"/>
          </p:cNvPicPr>
          <p:nvPr/>
        </p:nvPicPr>
        <p:blipFill>
          <a:blip r:embed="rId7"/>
          <a:stretch>
            <a:fillRect/>
          </a:stretch>
        </p:blipFill>
        <p:spPr>
          <a:xfrm>
            <a:off x="452" y="8787179"/>
            <a:ext cx="13003895" cy="987638"/>
          </a:xfrm>
          <a:prstGeom prst="rect">
            <a:avLst/>
          </a:prstGeom>
        </p:spPr>
      </p:pic>
    </p:spTree>
    <p:extLst>
      <p:ext uri="{BB962C8B-B14F-4D97-AF65-F5344CB8AC3E}">
        <p14:creationId xmlns:p14="http://schemas.microsoft.com/office/powerpoint/2010/main" val="39684611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842"/>
            <a:ext cx="5957047" cy="1275658"/>
          </a:xfrm>
        </p:spPr>
        <p:txBody>
          <a:bodyPr>
            <a:noAutofit/>
          </a:bodyPr>
          <a:lstStyle/>
          <a:p>
            <a:r>
              <a:rPr lang="en-US" sz="6000" dirty="0">
                <a:solidFill>
                  <a:schemeClr val="accent1"/>
                </a:solidFill>
              </a:rPr>
              <a:t>Field of Work</a:t>
            </a:r>
          </a:p>
        </p:txBody>
      </p:sp>
      <p:sp>
        <p:nvSpPr>
          <p:cNvPr id="3" name="Text Placeholder 2"/>
          <p:cNvSpPr>
            <a:spLocks noGrp="1"/>
          </p:cNvSpPr>
          <p:nvPr>
            <p:ph type="body" idx="1"/>
          </p:nvPr>
        </p:nvSpPr>
        <p:spPr>
          <a:xfrm>
            <a:off x="0" y="2729753"/>
            <a:ext cx="13004800" cy="6831106"/>
          </a:xfrm>
        </p:spPr>
        <p:txBody>
          <a:bodyPr>
            <a:normAutofit fontScale="92500" lnSpcReduction="20000"/>
          </a:bodyPr>
          <a:lstStyle/>
          <a:p>
            <a:r>
              <a:rPr lang="en-US" dirty="0"/>
              <a:t>Environment, Climate Change, Disaster Management, Natural Resource Management, Nutrition, Food Security, Enhancing Livelihood </a:t>
            </a:r>
          </a:p>
          <a:p>
            <a:r>
              <a:rPr lang="en-US" b="1" dirty="0"/>
              <a:t>Education for Sustainable Development and School Environment Improvement</a:t>
            </a:r>
          </a:p>
          <a:p>
            <a:r>
              <a:rPr lang="en-US" dirty="0"/>
              <a:t>Child rights and development</a:t>
            </a:r>
          </a:p>
          <a:p>
            <a:r>
              <a:rPr lang="en-US" b="1" dirty="0"/>
              <a:t>Appropriate Technology / Renewable Energy </a:t>
            </a:r>
          </a:p>
          <a:p>
            <a:r>
              <a:rPr lang="en-US" b="1" dirty="0"/>
              <a:t>Water, Sanitation and Hygiene (WASH)</a:t>
            </a:r>
          </a:p>
          <a:p>
            <a:r>
              <a:rPr lang="en-US" dirty="0"/>
              <a:t>Redevelopment and Reconstruction</a:t>
            </a:r>
          </a:p>
          <a:p>
            <a:endParaRPr lang="en-US" dirty="0"/>
          </a:p>
        </p:txBody>
      </p:sp>
      <p:pic>
        <p:nvPicPr>
          <p:cNvPr id="4" name="Picture 3">
            <a:extLst>
              <a:ext uri="{FF2B5EF4-FFF2-40B4-BE49-F238E27FC236}">
                <a16:creationId xmlns:a16="http://schemas.microsoft.com/office/drawing/2014/main" id="{C528AD6C-C774-4966-B5DA-D20A97C1802E}"/>
              </a:ext>
            </a:extLst>
          </p:cNvPr>
          <p:cNvPicPr>
            <a:picLocks noChangeAspect="1"/>
          </p:cNvPicPr>
          <p:nvPr/>
        </p:nvPicPr>
        <p:blipFill>
          <a:blip r:embed="rId2"/>
          <a:stretch>
            <a:fillRect/>
          </a:stretch>
        </p:blipFill>
        <p:spPr>
          <a:xfrm>
            <a:off x="0" y="-300316"/>
            <a:ext cx="12900254" cy="1628158"/>
          </a:xfrm>
          <a:prstGeom prst="rect">
            <a:avLst/>
          </a:prstGeom>
        </p:spPr>
      </p:pic>
      <p:pic>
        <p:nvPicPr>
          <p:cNvPr id="5" name="Picture 4">
            <a:extLst>
              <a:ext uri="{FF2B5EF4-FFF2-40B4-BE49-F238E27FC236}">
                <a16:creationId xmlns:a16="http://schemas.microsoft.com/office/drawing/2014/main" id="{87FD5B03-AFF7-4ABE-9D69-5C58EF0D373F}"/>
              </a:ext>
            </a:extLst>
          </p:cNvPr>
          <p:cNvPicPr>
            <a:picLocks noChangeAspect="1"/>
          </p:cNvPicPr>
          <p:nvPr/>
        </p:nvPicPr>
        <p:blipFill>
          <a:blip r:embed="rId3"/>
          <a:stretch>
            <a:fillRect/>
          </a:stretch>
        </p:blipFill>
        <p:spPr>
          <a:xfrm>
            <a:off x="9848672" y="-179427"/>
            <a:ext cx="3051581" cy="1828959"/>
          </a:xfrm>
          <a:prstGeom prst="rect">
            <a:avLst/>
          </a:prstGeom>
        </p:spPr>
      </p:pic>
      <p:pic>
        <p:nvPicPr>
          <p:cNvPr id="6" name="Picture 5">
            <a:extLst>
              <a:ext uri="{FF2B5EF4-FFF2-40B4-BE49-F238E27FC236}">
                <a16:creationId xmlns:a16="http://schemas.microsoft.com/office/drawing/2014/main" id="{6359F757-572C-48C3-81F7-4A4CE2956CC7}"/>
              </a:ext>
            </a:extLst>
          </p:cNvPr>
          <p:cNvPicPr>
            <a:picLocks noChangeAspect="1"/>
          </p:cNvPicPr>
          <p:nvPr/>
        </p:nvPicPr>
        <p:blipFill>
          <a:blip r:embed="rId4"/>
          <a:stretch>
            <a:fillRect/>
          </a:stretch>
        </p:blipFill>
        <p:spPr>
          <a:xfrm>
            <a:off x="905" y="8774022"/>
            <a:ext cx="13003895" cy="987638"/>
          </a:xfrm>
          <a:prstGeom prst="rect">
            <a:avLst/>
          </a:prstGeom>
        </p:spPr>
      </p:pic>
    </p:spTree>
    <p:extLst>
      <p:ext uri="{BB962C8B-B14F-4D97-AF65-F5344CB8AC3E}">
        <p14:creationId xmlns:p14="http://schemas.microsoft.com/office/powerpoint/2010/main" val="40132240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734670"/>
            <a:ext cx="11099800" cy="868829"/>
          </a:xfrm>
        </p:spPr>
        <p:txBody>
          <a:bodyPr>
            <a:normAutofit/>
          </a:bodyPr>
          <a:lstStyle/>
          <a:p>
            <a:r>
              <a:rPr lang="en-US" sz="4400" dirty="0">
                <a:solidFill>
                  <a:schemeClr val="accent1"/>
                </a:solidFill>
              </a:rPr>
              <a:t>GLOBE Current Status</a:t>
            </a:r>
          </a:p>
        </p:txBody>
      </p:sp>
      <p:sp>
        <p:nvSpPr>
          <p:cNvPr id="3" name="Text Placeholder 2"/>
          <p:cNvSpPr>
            <a:spLocks noGrp="1"/>
          </p:cNvSpPr>
          <p:nvPr>
            <p:ph type="body" idx="1"/>
          </p:nvPr>
        </p:nvSpPr>
        <p:spPr>
          <a:xfrm>
            <a:off x="0" y="2603500"/>
            <a:ext cx="13004799" cy="7150100"/>
          </a:xfrm>
        </p:spPr>
        <p:txBody>
          <a:bodyPr>
            <a:normAutofit fontScale="77500" lnSpcReduction="20000"/>
          </a:bodyPr>
          <a:lstStyle/>
          <a:p>
            <a:pPr marL="342900" lvl="0" indent="-342900" defTabSz="914400" eaLnBrk="0" fontAlgn="base" hangingPunct="0">
              <a:spcBef>
                <a:spcPct val="20000"/>
              </a:spcBef>
              <a:spcAft>
                <a:spcPct val="0"/>
              </a:spcAft>
              <a:buSzTx/>
              <a:buFont typeface="Arial" pitchFamily="34" charset="0"/>
              <a:buChar char="•"/>
              <a:defRPr/>
            </a:pPr>
            <a:endParaRPr lang="en-US" sz="2400" b="1" u="sng" kern="1200" dirty="0">
              <a:solidFill>
                <a:prstClr val="black"/>
              </a:solidFill>
              <a:latin typeface="Calibri"/>
            </a:endParaRPr>
          </a:p>
          <a:p>
            <a:pPr marL="342900" lvl="0" indent="-342900" defTabSz="914400" eaLnBrk="0" fontAlgn="base" hangingPunct="0">
              <a:spcBef>
                <a:spcPct val="20000"/>
              </a:spcBef>
              <a:spcAft>
                <a:spcPct val="0"/>
              </a:spcAft>
              <a:buSzTx/>
              <a:buFont typeface="Arial" pitchFamily="34" charset="0"/>
              <a:buChar char="•"/>
              <a:defRPr/>
            </a:pPr>
            <a:r>
              <a:rPr lang="en-US" sz="2600" b="1" u="sng" kern="1200" dirty="0">
                <a:solidFill>
                  <a:prstClr val="black"/>
                </a:solidFill>
                <a:latin typeface="+mn-lt"/>
              </a:rPr>
              <a:t>Launched: March 3, 2000</a:t>
            </a:r>
          </a:p>
          <a:p>
            <a:pPr marL="342900" lvl="0" indent="-342900" defTabSz="914400" eaLnBrk="0" fontAlgn="base" hangingPunct="0">
              <a:spcBef>
                <a:spcPct val="20000"/>
              </a:spcBef>
              <a:spcAft>
                <a:spcPct val="0"/>
              </a:spcAft>
              <a:buSzTx/>
              <a:buFont typeface="Arial" pitchFamily="34" charset="0"/>
              <a:buChar char="•"/>
              <a:defRPr/>
            </a:pPr>
            <a:endParaRPr lang="en-US" sz="2600" b="1" u="sng"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600" b="1" u="sng" kern="1200" dirty="0">
                <a:solidFill>
                  <a:prstClr val="black"/>
                </a:solidFill>
                <a:latin typeface="+mn-lt"/>
              </a:rPr>
              <a:t>Cooperating Organizations</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ECCA – Country Coordinator</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Government &amp; Private Schools</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different stakeholders according to the needs and projects</a:t>
            </a:r>
          </a:p>
          <a:p>
            <a:pPr marL="742950" lvl="1" indent="-285750" defTabSz="914400" eaLnBrk="0" fontAlgn="base" hangingPunct="0">
              <a:spcBef>
                <a:spcPct val="20000"/>
              </a:spcBef>
              <a:spcAft>
                <a:spcPct val="0"/>
              </a:spcAft>
              <a:buSzTx/>
              <a:buFont typeface="Arial" pitchFamily="34" charset="0"/>
              <a:buChar char="–"/>
              <a:defRPr/>
            </a:pPr>
            <a:endParaRPr lang="en-US" sz="2600"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600" b="1" u="sng" kern="1200" dirty="0">
                <a:solidFill>
                  <a:prstClr val="black"/>
                </a:solidFill>
                <a:latin typeface="+mn-lt"/>
              </a:rPr>
              <a:t>Participation</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20 Schools </a:t>
            </a:r>
          </a:p>
          <a:p>
            <a:pPr marL="742950" lvl="1" indent="-285750" defTabSz="914400" eaLnBrk="0" fontAlgn="base" hangingPunct="0">
              <a:spcBef>
                <a:spcPct val="20000"/>
              </a:spcBef>
              <a:spcAft>
                <a:spcPct val="0"/>
              </a:spcAft>
              <a:buSzTx/>
              <a:buNone/>
              <a:defRPr/>
            </a:pPr>
            <a:r>
              <a:rPr lang="en-US" sz="2600" kern="1200" dirty="0">
                <a:solidFill>
                  <a:prstClr val="black"/>
                </a:solidFill>
                <a:latin typeface="+mn-lt"/>
              </a:rPr>
              <a:t>The current Focus is on  5 Private schools (1 school in East Nepal and 4 schools within the valley) and 15 other government schools.</a:t>
            </a:r>
          </a:p>
          <a:p>
            <a:pPr marL="742950" lvl="1" indent="-285750" defTabSz="914400" eaLnBrk="0" fontAlgn="base" hangingPunct="0">
              <a:spcBef>
                <a:spcPct val="20000"/>
              </a:spcBef>
              <a:spcAft>
                <a:spcPct val="0"/>
              </a:spcAft>
              <a:buSzTx/>
              <a:buNone/>
              <a:defRPr/>
            </a:pPr>
            <a:endParaRPr lang="en-US" sz="2600" kern="1200" dirty="0">
              <a:solidFill>
                <a:prstClr val="black"/>
              </a:solidFill>
              <a:latin typeface="+mn-lt"/>
            </a:endParaRPr>
          </a:p>
          <a:p>
            <a:pPr marL="742950" lvl="1" indent="-285750" defTabSz="914400" eaLnBrk="0" fontAlgn="base" hangingPunct="0">
              <a:spcBef>
                <a:spcPct val="20000"/>
              </a:spcBef>
              <a:spcAft>
                <a:spcPct val="0"/>
              </a:spcAft>
              <a:buSzTx/>
              <a:buNone/>
              <a:defRPr/>
            </a:pPr>
            <a:r>
              <a:rPr lang="en-US" sz="2600" b="1" kern="1200" dirty="0">
                <a:solidFill>
                  <a:prstClr val="black"/>
                </a:solidFill>
                <a:latin typeface="+mn-lt"/>
              </a:rPr>
              <a:t>Number of Schools Reporting Data over the Past Year</a:t>
            </a:r>
            <a:r>
              <a:rPr lang="en-US" sz="2600" kern="1200" dirty="0">
                <a:solidFill>
                  <a:prstClr val="black"/>
                </a:solidFill>
                <a:latin typeface="+mn-lt"/>
              </a:rPr>
              <a:t>:  only 5 schools</a:t>
            </a:r>
          </a:p>
          <a:p>
            <a:pPr marL="742950" lvl="1" indent="-285750" defTabSz="914400" eaLnBrk="0" fontAlgn="base" hangingPunct="0">
              <a:spcBef>
                <a:spcPct val="20000"/>
              </a:spcBef>
              <a:spcAft>
                <a:spcPct val="0"/>
              </a:spcAft>
              <a:buSzTx/>
              <a:buFont typeface="Arial" pitchFamily="34" charset="0"/>
              <a:buChar char="–"/>
              <a:defRPr/>
            </a:pPr>
            <a:endParaRPr lang="en-US" sz="2600"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600" b="1" u="sng" kern="1200" dirty="0">
                <a:solidFill>
                  <a:prstClr val="black"/>
                </a:solidFill>
                <a:latin typeface="+mn-lt"/>
              </a:rPr>
              <a:t>Funding Status</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ECCA Self Funding </a:t>
            </a:r>
            <a:r>
              <a:rPr lang="en-US" sz="2200" dirty="0">
                <a:latin typeface="+mn-lt"/>
              </a:rPr>
              <a:t>integrating with different programs and project activities.</a:t>
            </a:r>
          </a:p>
          <a:p>
            <a:pPr marL="742950" lvl="1" indent="-285750" defTabSz="914400" eaLnBrk="0" fontAlgn="base" hangingPunct="0">
              <a:spcBef>
                <a:spcPct val="20000"/>
              </a:spcBef>
              <a:spcAft>
                <a:spcPct val="0"/>
              </a:spcAft>
              <a:buSzTx/>
              <a:buFont typeface="Arial" pitchFamily="34" charset="0"/>
              <a:buChar char="–"/>
              <a:defRPr/>
            </a:pPr>
            <a:endParaRPr lang="en-US" sz="2600"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600" b="1" u="sng" kern="1200" dirty="0">
                <a:solidFill>
                  <a:prstClr val="black"/>
                </a:solidFill>
                <a:latin typeface="+mn-lt"/>
              </a:rPr>
              <a:t>Protocols Implemented</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Atmosphere – training and data entry</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Hydrology – training and data entry</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Land coverage only training</a:t>
            </a:r>
          </a:p>
          <a:p>
            <a:pPr marL="742950" lvl="1" indent="-285750" defTabSz="914400" eaLnBrk="0" fontAlgn="base" hangingPunct="0">
              <a:spcBef>
                <a:spcPct val="20000"/>
              </a:spcBef>
              <a:spcAft>
                <a:spcPct val="0"/>
              </a:spcAft>
              <a:buSzTx/>
              <a:buFont typeface="Arial" pitchFamily="34" charset="0"/>
              <a:buChar char="–"/>
              <a:defRPr/>
            </a:pPr>
            <a:r>
              <a:rPr lang="en-US" sz="2600" kern="1200" dirty="0">
                <a:solidFill>
                  <a:prstClr val="black"/>
                </a:solidFill>
                <a:latin typeface="+mn-lt"/>
              </a:rPr>
              <a:t>Mosquito</a:t>
            </a:r>
          </a:p>
          <a:p>
            <a:endParaRPr lang="en-US" dirty="0"/>
          </a:p>
        </p:txBody>
      </p:sp>
      <p:pic>
        <p:nvPicPr>
          <p:cNvPr id="4" name="Picture 3">
            <a:extLst>
              <a:ext uri="{FF2B5EF4-FFF2-40B4-BE49-F238E27FC236}">
                <a16:creationId xmlns:a16="http://schemas.microsoft.com/office/drawing/2014/main" id="{A136B000-FC03-486E-9055-E3D4E2698EA7}"/>
              </a:ext>
            </a:extLst>
          </p:cNvPr>
          <p:cNvPicPr>
            <a:picLocks noChangeAspect="1"/>
          </p:cNvPicPr>
          <p:nvPr/>
        </p:nvPicPr>
        <p:blipFill>
          <a:blip r:embed="rId2"/>
          <a:stretch>
            <a:fillRect/>
          </a:stretch>
        </p:blipFill>
        <p:spPr>
          <a:xfrm>
            <a:off x="0" y="-205227"/>
            <a:ext cx="12900254" cy="1828959"/>
          </a:xfrm>
          <a:prstGeom prst="rect">
            <a:avLst/>
          </a:prstGeom>
        </p:spPr>
      </p:pic>
      <p:pic>
        <p:nvPicPr>
          <p:cNvPr id="5" name="Picture 4">
            <a:extLst>
              <a:ext uri="{FF2B5EF4-FFF2-40B4-BE49-F238E27FC236}">
                <a16:creationId xmlns:a16="http://schemas.microsoft.com/office/drawing/2014/main" id="{9D254EB6-B2A8-4F29-B703-F0696296EAFD}"/>
              </a:ext>
            </a:extLst>
          </p:cNvPr>
          <p:cNvPicPr>
            <a:picLocks noChangeAspect="1"/>
          </p:cNvPicPr>
          <p:nvPr/>
        </p:nvPicPr>
        <p:blipFill>
          <a:blip r:embed="rId3"/>
          <a:stretch>
            <a:fillRect/>
          </a:stretch>
        </p:blipFill>
        <p:spPr>
          <a:xfrm>
            <a:off x="10042986" y="-302771"/>
            <a:ext cx="2857267" cy="1926503"/>
          </a:xfrm>
          <a:prstGeom prst="rect">
            <a:avLst/>
          </a:prstGeom>
        </p:spPr>
      </p:pic>
      <p:pic>
        <p:nvPicPr>
          <p:cNvPr id="6" name="Picture 5">
            <a:extLst>
              <a:ext uri="{FF2B5EF4-FFF2-40B4-BE49-F238E27FC236}">
                <a16:creationId xmlns:a16="http://schemas.microsoft.com/office/drawing/2014/main" id="{7B042D0D-E5D9-4598-B9B6-793FF2DA1481}"/>
              </a:ext>
            </a:extLst>
          </p:cNvPr>
          <p:cNvPicPr>
            <a:picLocks noChangeAspect="1"/>
          </p:cNvPicPr>
          <p:nvPr/>
        </p:nvPicPr>
        <p:blipFill>
          <a:blip r:embed="rId4"/>
          <a:stretch>
            <a:fillRect/>
          </a:stretch>
        </p:blipFill>
        <p:spPr>
          <a:xfrm>
            <a:off x="0" y="9076004"/>
            <a:ext cx="13003895" cy="987638"/>
          </a:xfrm>
          <a:prstGeom prst="rect">
            <a:avLst/>
          </a:prstGeom>
        </p:spPr>
      </p:pic>
    </p:spTree>
    <p:extLst>
      <p:ext uri="{BB962C8B-B14F-4D97-AF65-F5344CB8AC3E}">
        <p14:creationId xmlns:p14="http://schemas.microsoft.com/office/powerpoint/2010/main" val="29964235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B10D-A9A7-453A-95AB-4ED1D0BA5EC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749558C-5154-48D5-8A98-B4E5CF8FB007}"/>
              </a:ext>
            </a:extLst>
          </p:cNvPr>
          <p:cNvSpPr>
            <a:spLocks noGrp="1"/>
          </p:cNvSpPr>
          <p:nvPr>
            <p:ph type="body" idx="1"/>
          </p:nvPr>
        </p:nvSpPr>
        <p:spPr/>
        <p:txBody>
          <a:bodyPr/>
          <a:lstStyle/>
          <a:p>
            <a:r>
              <a:rPr lang="en-US" dirty="0"/>
              <a:t>Program Implementation, International Cooperation in GLOBE Network, and Activities over Past Year (categorized by GLOBE Strategic Plan 2018-2023 Goals):</a:t>
            </a:r>
          </a:p>
        </p:txBody>
      </p:sp>
      <p:pic>
        <p:nvPicPr>
          <p:cNvPr id="4" name="Picture 3">
            <a:extLst>
              <a:ext uri="{FF2B5EF4-FFF2-40B4-BE49-F238E27FC236}">
                <a16:creationId xmlns:a16="http://schemas.microsoft.com/office/drawing/2014/main" id="{ADA60306-260A-4817-A2A3-77E56174F730}"/>
              </a:ext>
            </a:extLst>
          </p:cNvPr>
          <p:cNvPicPr>
            <a:picLocks noChangeAspect="1"/>
          </p:cNvPicPr>
          <p:nvPr/>
        </p:nvPicPr>
        <p:blipFill>
          <a:blip r:embed="rId2"/>
          <a:stretch>
            <a:fillRect/>
          </a:stretch>
        </p:blipFill>
        <p:spPr>
          <a:xfrm>
            <a:off x="0" y="-50880"/>
            <a:ext cx="12900254" cy="1828959"/>
          </a:xfrm>
          <a:prstGeom prst="rect">
            <a:avLst/>
          </a:prstGeom>
        </p:spPr>
      </p:pic>
      <p:pic>
        <p:nvPicPr>
          <p:cNvPr id="5" name="Picture 4">
            <a:extLst>
              <a:ext uri="{FF2B5EF4-FFF2-40B4-BE49-F238E27FC236}">
                <a16:creationId xmlns:a16="http://schemas.microsoft.com/office/drawing/2014/main" id="{6148845F-9C22-42B3-A3AB-7030169744E4}"/>
              </a:ext>
            </a:extLst>
          </p:cNvPr>
          <p:cNvPicPr>
            <a:picLocks noChangeAspect="1"/>
          </p:cNvPicPr>
          <p:nvPr/>
        </p:nvPicPr>
        <p:blipFill>
          <a:blip r:embed="rId3"/>
          <a:stretch>
            <a:fillRect/>
          </a:stretch>
        </p:blipFill>
        <p:spPr>
          <a:xfrm>
            <a:off x="10040982" y="0"/>
            <a:ext cx="2859272" cy="1926503"/>
          </a:xfrm>
          <a:prstGeom prst="rect">
            <a:avLst/>
          </a:prstGeom>
        </p:spPr>
      </p:pic>
      <p:pic>
        <p:nvPicPr>
          <p:cNvPr id="6" name="Picture 5">
            <a:extLst>
              <a:ext uri="{FF2B5EF4-FFF2-40B4-BE49-F238E27FC236}">
                <a16:creationId xmlns:a16="http://schemas.microsoft.com/office/drawing/2014/main" id="{29FECD11-4374-4E36-B1EE-726D29968D27}"/>
              </a:ext>
            </a:extLst>
          </p:cNvPr>
          <p:cNvPicPr>
            <a:picLocks noChangeAspect="1"/>
          </p:cNvPicPr>
          <p:nvPr/>
        </p:nvPicPr>
        <p:blipFill>
          <a:blip r:embed="rId4"/>
          <a:stretch>
            <a:fillRect/>
          </a:stretch>
        </p:blipFill>
        <p:spPr>
          <a:xfrm>
            <a:off x="905" y="8727783"/>
            <a:ext cx="13003895" cy="987638"/>
          </a:xfrm>
          <a:prstGeom prst="rect">
            <a:avLst/>
          </a:prstGeom>
        </p:spPr>
      </p:pic>
    </p:spTree>
    <p:extLst>
      <p:ext uri="{BB962C8B-B14F-4D97-AF65-F5344CB8AC3E}">
        <p14:creationId xmlns:p14="http://schemas.microsoft.com/office/powerpoint/2010/main" val="22102396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B9DC9-B240-4AA6-A223-E50672A30944}"/>
              </a:ext>
            </a:extLst>
          </p:cNvPr>
          <p:cNvPicPr>
            <a:picLocks noChangeAspect="1"/>
          </p:cNvPicPr>
          <p:nvPr/>
        </p:nvPicPr>
        <p:blipFill>
          <a:blip r:embed="rId2"/>
          <a:stretch>
            <a:fillRect/>
          </a:stretch>
        </p:blipFill>
        <p:spPr>
          <a:xfrm>
            <a:off x="0" y="-159454"/>
            <a:ext cx="12900254" cy="1599103"/>
          </a:xfrm>
          <a:prstGeom prst="rect">
            <a:avLst/>
          </a:prstGeom>
        </p:spPr>
      </p:pic>
      <p:pic>
        <p:nvPicPr>
          <p:cNvPr id="5" name="Picture 4">
            <a:extLst>
              <a:ext uri="{FF2B5EF4-FFF2-40B4-BE49-F238E27FC236}">
                <a16:creationId xmlns:a16="http://schemas.microsoft.com/office/drawing/2014/main" id="{944EACF6-FB10-45A7-A705-8FBF29639502}"/>
              </a:ext>
            </a:extLst>
          </p:cNvPr>
          <p:cNvPicPr>
            <a:picLocks noChangeAspect="1"/>
          </p:cNvPicPr>
          <p:nvPr/>
        </p:nvPicPr>
        <p:blipFill>
          <a:blip r:embed="rId3"/>
          <a:stretch>
            <a:fillRect/>
          </a:stretch>
        </p:blipFill>
        <p:spPr>
          <a:xfrm>
            <a:off x="10110220" y="-159454"/>
            <a:ext cx="2790033" cy="1828959"/>
          </a:xfrm>
          <a:prstGeom prst="rect">
            <a:avLst/>
          </a:prstGeom>
        </p:spPr>
      </p:pic>
      <p:pic>
        <p:nvPicPr>
          <p:cNvPr id="6" name="Picture 5">
            <a:extLst>
              <a:ext uri="{FF2B5EF4-FFF2-40B4-BE49-F238E27FC236}">
                <a16:creationId xmlns:a16="http://schemas.microsoft.com/office/drawing/2014/main" id="{661DA10A-F1B3-4D31-9F1F-3BAD58449C84}"/>
              </a:ext>
            </a:extLst>
          </p:cNvPr>
          <p:cNvPicPr>
            <a:picLocks noChangeAspect="1"/>
          </p:cNvPicPr>
          <p:nvPr/>
        </p:nvPicPr>
        <p:blipFill>
          <a:blip r:embed="rId4"/>
          <a:stretch>
            <a:fillRect/>
          </a:stretch>
        </p:blipFill>
        <p:spPr>
          <a:xfrm>
            <a:off x="905" y="8897284"/>
            <a:ext cx="13003895" cy="987638"/>
          </a:xfrm>
          <a:prstGeom prst="rect">
            <a:avLst/>
          </a:prstGeom>
        </p:spPr>
      </p:pic>
      <p:pic>
        <p:nvPicPr>
          <p:cNvPr id="14" name="Picture 13">
            <a:extLst>
              <a:ext uri="{FF2B5EF4-FFF2-40B4-BE49-F238E27FC236}">
                <a16:creationId xmlns:a16="http://schemas.microsoft.com/office/drawing/2014/main" id="{84ED4881-77A6-4BE9-A0A9-48C430BA2D20}"/>
              </a:ext>
            </a:extLst>
          </p:cNvPr>
          <p:cNvPicPr>
            <a:picLocks noChangeAspect="1"/>
          </p:cNvPicPr>
          <p:nvPr/>
        </p:nvPicPr>
        <p:blipFill>
          <a:blip r:embed="rId5"/>
          <a:stretch>
            <a:fillRect/>
          </a:stretch>
        </p:blipFill>
        <p:spPr>
          <a:xfrm>
            <a:off x="8892253" y="1695906"/>
            <a:ext cx="4112547" cy="3094079"/>
          </a:xfrm>
          <a:prstGeom prst="rect">
            <a:avLst/>
          </a:prstGeom>
        </p:spPr>
      </p:pic>
      <p:sp>
        <p:nvSpPr>
          <p:cNvPr id="19" name="TextBox 18">
            <a:extLst>
              <a:ext uri="{FF2B5EF4-FFF2-40B4-BE49-F238E27FC236}">
                <a16:creationId xmlns:a16="http://schemas.microsoft.com/office/drawing/2014/main" id="{836BCD46-5160-44D6-9669-1C22AC81E841}"/>
              </a:ext>
            </a:extLst>
          </p:cNvPr>
          <p:cNvSpPr txBox="1"/>
          <p:nvPr/>
        </p:nvSpPr>
        <p:spPr>
          <a:xfrm>
            <a:off x="104547" y="1573306"/>
            <a:ext cx="8787704" cy="6924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1.	Education</a:t>
            </a:r>
          </a:p>
          <a:p>
            <a:pPr marL="571500" indent="-571500">
              <a:buFont typeface="Arial" panose="020B0604020202020204" pitchFamily="34" charset="0"/>
              <a:buChar char="•"/>
            </a:pPr>
            <a:r>
              <a:rPr lang="en-US" sz="2400" dirty="0"/>
              <a:t>GLOBE Program awareness training for around 40 youths and teachers and 60 students with 15 school teachers. Where the trained youth support training school students. (To know, to do, to sustain approach) </a:t>
            </a:r>
          </a:p>
          <a:p>
            <a:pPr marL="571500" indent="-571500">
              <a:buFont typeface="Arial" panose="020B0604020202020204" pitchFamily="34" charset="0"/>
              <a:buChar char="•"/>
            </a:pPr>
            <a:r>
              <a:rPr lang="en-US" sz="2400" dirty="0"/>
              <a:t>Youth Training Program – One-day GLOBE training in March 2022 for 24 youth from different colleges and 19 youths on March 23.</a:t>
            </a:r>
          </a:p>
          <a:p>
            <a:pPr marL="571500" indent="-571500">
              <a:buFont typeface="Arial" panose="020B0604020202020204" pitchFamily="34" charset="0"/>
              <a:buChar char="•"/>
            </a:pPr>
            <a:r>
              <a:rPr lang="en-US" sz="2400" dirty="0"/>
              <a:t>ECCA Camp – GLOBE on June 8, 2022, One of GLOBE’s schools shared its GLOBE activities with other 6 schools Program Officer from US Embassy visited one of GLOBE’s schools in Jhapa, Amity Secondary School.</a:t>
            </a:r>
          </a:p>
          <a:p>
            <a:pPr marL="571500" indent="-571500">
              <a:buFont typeface="Arial" panose="020B0604020202020204" pitchFamily="34" charset="0"/>
              <a:buChar char="•"/>
            </a:pPr>
            <a:endParaRPr lang="en-US" dirty="0"/>
          </a:p>
          <a:p>
            <a:r>
              <a:rPr lang="en-US" dirty="0"/>
              <a:t>The youth or GLOBE alumni have been supporting GLOBE activities whenever required.</a:t>
            </a:r>
          </a:p>
        </p:txBody>
      </p:sp>
      <p:pic>
        <p:nvPicPr>
          <p:cNvPr id="18" name="Picture 17">
            <a:extLst>
              <a:ext uri="{FF2B5EF4-FFF2-40B4-BE49-F238E27FC236}">
                <a16:creationId xmlns:a16="http://schemas.microsoft.com/office/drawing/2014/main" id="{8B38CBC3-41F8-4B81-854E-0F24944AB1AB}"/>
              </a:ext>
            </a:extLst>
          </p:cNvPr>
          <p:cNvPicPr>
            <a:picLocks noChangeAspect="1"/>
          </p:cNvPicPr>
          <p:nvPr/>
        </p:nvPicPr>
        <p:blipFill>
          <a:blip r:embed="rId6"/>
          <a:stretch>
            <a:fillRect/>
          </a:stretch>
        </p:blipFill>
        <p:spPr>
          <a:xfrm>
            <a:off x="8716144" y="4912585"/>
            <a:ext cx="4112548" cy="3984700"/>
          </a:xfrm>
          <a:prstGeom prst="rect">
            <a:avLst/>
          </a:prstGeom>
          <a:solidFill>
            <a:schemeClr val="accent1">
              <a:lumMod val="20000"/>
              <a:lumOff val="80000"/>
            </a:schemeClr>
          </a:solidFill>
        </p:spPr>
      </p:pic>
    </p:spTree>
    <p:extLst>
      <p:ext uri="{BB962C8B-B14F-4D97-AF65-F5344CB8AC3E}">
        <p14:creationId xmlns:p14="http://schemas.microsoft.com/office/powerpoint/2010/main" val="32037381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49B7-E40D-4887-9221-996A023EE702}"/>
              </a:ext>
            </a:extLst>
          </p:cNvPr>
          <p:cNvSpPr>
            <a:spLocks noGrp="1"/>
          </p:cNvSpPr>
          <p:nvPr>
            <p:ph type="title"/>
          </p:nvPr>
        </p:nvSpPr>
        <p:spPr>
          <a:xfrm>
            <a:off x="1" y="107576"/>
            <a:ext cx="12052300" cy="1398495"/>
          </a:xfrm>
        </p:spPr>
        <p:txBody>
          <a:bodyPr>
            <a:normAutofit/>
          </a:bodyPr>
          <a:lstStyle/>
          <a:p>
            <a:endParaRPr lang="en-US" dirty="0"/>
          </a:p>
        </p:txBody>
      </p:sp>
      <p:sp>
        <p:nvSpPr>
          <p:cNvPr id="3" name="Text Placeholder 2">
            <a:extLst>
              <a:ext uri="{FF2B5EF4-FFF2-40B4-BE49-F238E27FC236}">
                <a16:creationId xmlns:a16="http://schemas.microsoft.com/office/drawing/2014/main" id="{FA0678E7-B1E4-435E-B1AA-EE1D5A282EBF}"/>
              </a:ext>
            </a:extLst>
          </p:cNvPr>
          <p:cNvSpPr>
            <a:spLocks noGrp="1"/>
          </p:cNvSpPr>
          <p:nvPr>
            <p:ph type="body" idx="1"/>
          </p:nvPr>
        </p:nvSpPr>
        <p:spPr>
          <a:xfrm>
            <a:off x="0" y="2603500"/>
            <a:ext cx="8054788" cy="7150100"/>
          </a:xfrm>
        </p:spPr>
        <p:txBody>
          <a:bodyPr>
            <a:normAutofit lnSpcReduction="10000"/>
          </a:bodyPr>
          <a:lstStyle/>
          <a:p>
            <a:r>
              <a:rPr lang="en-US" dirty="0"/>
              <a:t>ECCA engaged them in training, expeditions, online webinars, etc. Three youth GLOBE trainers were involved in Pokhara Expedition. GLOBE Nepal was involved as a trainer in Bhutan Online GLOBE teachers’ training in April 2022.</a:t>
            </a:r>
          </a:p>
          <a:p>
            <a:r>
              <a:rPr lang="en-US" dirty="0"/>
              <a:t>GLOBE schools’ teachers, students, and GLOBE trainers and alumni participated in different </a:t>
            </a:r>
            <a:r>
              <a:rPr lang="en-US" b="1" dirty="0"/>
              <a:t>online/virtual capacity-building webinars </a:t>
            </a:r>
            <a:r>
              <a:rPr lang="en-US" dirty="0"/>
              <a:t>organized by RCO.</a:t>
            </a:r>
          </a:p>
          <a:p>
            <a:endParaRPr lang="en-US" dirty="0"/>
          </a:p>
        </p:txBody>
      </p:sp>
      <p:pic>
        <p:nvPicPr>
          <p:cNvPr id="4" name="Picture 3">
            <a:extLst>
              <a:ext uri="{FF2B5EF4-FFF2-40B4-BE49-F238E27FC236}">
                <a16:creationId xmlns:a16="http://schemas.microsoft.com/office/drawing/2014/main" id="{42DAD80D-4E48-475E-8645-9940D2A34913}"/>
              </a:ext>
            </a:extLst>
          </p:cNvPr>
          <p:cNvPicPr>
            <a:picLocks noChangeAspect="1"/>
          </p:cNvPicPr>
          <p:nvPr/>
        </p:nvPicPr>
        <p:blipFill>
          <a:blip r:embed="rId2"/>
          <a:stretch>
            <a:fillRect/>
          </a:stretch>
        </p:blipFill>
        <p:spPr>
          <a:xfrm>
            <a:off x="7804461" y="2820416"/>
            <a:ext cx="5200339" cy="2926334"/>
          </a:xfrm>
          <a:prstGeom prst="rect">
            <a:avLst/>
          </a:prstGeom>
        </p:spPr>
      </p:pic>
      <p:pic>
        <p:nvPicPr>
          <p:cNvPr id="5" name="Picture 4">
            <a:extLst>
              <a:ext uri="{FF2B5EF4-FFF2-40B4-BE49-F238E27FC236}">
                <a16:creationId xmlns:a16="http://schemas.microsoft.com/office/drawing/2014/main" id="{A44BFC93-E71D-4B50-AA7F-158876CAE271}"/>
              </a:ext>
            </a:extLst>
          </p:cNvPr>
          <p:cNvPicPr>
            <a:picLocks noChangeAspect="1"/>
          </p:cNvPicPr>
          <p:nvPr/>
        </p:nvPicPr>
        <p:blipFill>
          <a:blip r:embed="rId3"/>
          <a:stretch>
            <a:fillRect/>
          </a:stretch>
        </p:blipFill>
        <p:spPr>
          <a:xfrm>
            <a:off x="452" y="8982878"/>
            <a:ext cx="13003895" cy="987638"/>
          </a:xfrm>
          <a:prstGeom prst="rect">
            <a:avLst/>
          </a:prstGeom>
        </p:spPr>
      </p:pic>
      <p:pic>
        <p:nvPicPr>
          <p:cNvPr id="7" name="Picture 6">
            <a:extLst>
              <a:ext uri="{FF2B5EF4-FFF2-40B4-BE49-F238E27FC236}">
                <a16:creationId xmlns:a16="http://schemas.microsoft.com/office/drawing/2014/main" id="{BD8BA78D-A579-4327-BA81-0F798A80ADD1}"/>
              </a:ext>
            </a:extLst>
          </p:cNvPr>
          <p:cNvPicPr>
            <a:picLocks noChangeAspect="1"/>
          </p:cNvPicPr>
          <p:nvPr/>
        </p:nvPicPr>
        <p:blipFill>
          <a:blip r:embed="rId4"/>
          <a:stretch>
            <a:fillRect/>
          </a:stretch>
        </p:blipFill>
        <p:spPr>
          <a:xfrm>
            <a:off x="0" y="70957"/>
            <a:ext cx="12900254" cy="1828959"/>
          </a:xfrm>
          <a:prstGeom prst="rect">
            <a:avLst/>
          </a:prstGeom>
        </p:spPr>
      </p:pic>
      <p:pic>
        <p:nvPicPr>
          <p:cNvPr id="8" name="Picture 7">
            <a:extLst>
              <a:ext uri="{FF2B5EF4-FFF2-40B4-BE49-F238E27FC236}">
                <a16:creationId xmlns:a16="http://schemas.microsoft.com/office/drawing/2014/main" id="{6AD4AE92-0043-484C-AFC2-DBDCE959274B}"/>
              </a:ext>
            </a:extLst>
          </p:cNvPr>
          <p:cNvPicPr>
            <a:picLocks noChangeAspect="1"/>
          </p:cNvPicPr>
          <p:nvPr/>
        </p:nvPicPr>
        <p:blipFill>
          <a:blip r:embed="rId5"/>
          <a:stretch>
            <a:fillRect/>
          </a:stretch>
        </p:blipFill>
        <p:spPr>
          <a:xfrm>
            <a:off x="10114141" y="70956"/>
            <a:ext cx="2786113" cy="1828959"/>
          </a:xfrm>
          <a:prstGeom prst="rect">
            <a:avLst/>
          </a:prstGeom>
        </p:spPr>
      </p:pic>
    </p:spTree>
    <p:extLst>
      <p:ext uri="{BB962C8B-B14F-4D97-AF65-F5344CB8AC3E}">
        <p14:creationId xmlns:p14="http://schemas.microsoft.com/office/powerpoint/2010/main" val="245990305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855</TotalTime>
  <Words>1159</Words>
  <Application>Microsoft Office PowerPoint</Application>
  <PresentationFormat>Custom</PresentationFormat>
  <Paragraphs>95</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vt:lpstr>
      <vt:lpstr>Helvetica Light</vt:lpstr>
      <vt:lpstr>Helvetica Neue</vt:lpstr>
      <vt:lpstr>White</vt:lpstr>
      <vt:lpstr>GLOBE Asia Pacific Regional Meeting  March 10-14, 2023 Hanoi, Vietnam  Yogendra Chitrakar</vt:lpstr>
      <vt:lpstr>ECCA Brief</vt:lpstr>
      <vt:lpstr>ECCA Mission and Methodology</vt:lpstr>
      <vt:lpstr>Approach</vt:lpstr>
      <vt:lpstr>Field of Work</vt:lpstr>
      <vt:lpstr>GLOBE Current Status</vt:lpstr>
      <vt:lpstr>PowerPoint Presentation</vt:lpstr>
      <vt:lpstr>PowerPoint Presentation</vt:lpstr>
      <vt:lpstr>PowerPoint Presentation</vt:lpstr>
      <vt:lpstr>2. Science</vt:lpstr>
      <vt:lpstr>Community</vt:lpstr>
      <vt:lpstr> </vt:lpstr>
      <vt:lpstr> 4. Technology </vt:lpstr>
      <vt:lpstr>5. Communications</vt:lpstr>
      <vt:lpstr> Plans and Ideas for 2023/2024: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Working Group  Yogendra Chitrakar</dc:title>
  <dc:creator>Owner</dc:creator>
  <cp:lastModifiedBy>ECCA N7</cp:lastModifiedBy>
  <cp:revision>38</cp:revision>
  <dcterms:modified xsi:type="dcterms:W3CDTF">2023-03-11T02:17:00Z</dcterms:modified>
</cp:coreProperties>
</file>